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62" r:id="rId4"/>
    <p:sldId id="278" r:id="rId5"/>
    <p:sldId id="259" r:id="rId6"/>
    <p:sldId id="270" r:id="rId7"/>
    <p:sldId id="261" r:id="rId8"/>
    <p:sldId id="272" r:id="rId9"/>
    <p:sldId id="271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 mediu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 medi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Stil mediu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il mediu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5BE263C-DBD7-4A20-BB59-AAB30ACAA65A}" styleName="Stil mediu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Stil mediu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Stil întunecat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Stil întunecat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AF606853-7671-496A-8E4F-DF71F8EC918B}" styleName="Stil întunecat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Stil mediu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Stil mediu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14" autoAdjust="0"/>
  </p:normalViewPr>
  <p:slideViewPr>
    <p:cSldViewPr>
      <p:cViewPr varScale="1">
        <p:scale>
          <a:sx n="69" d="100"/>
          <a:sy n="69" d="100"/>
        </p:scale>
        <p:origin x="-1416" y="-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Substituent dată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8F1EF1-996E-48DA-B0EA-2497D03D3F28}" type="datetimeFigureOut">
              <a:rPr lang="ro-RO" smtClean="0"/>
              <a:pPr/>
              <a:t>03.12.2013</a:t>
            </a:fld>
            <a:endParaRPr lang="ro-RO"/>
          </a:p>
        </p:txBody>
      </p:sp>
      <p:sp>
        <p:nvSpPr>
          <p:cNvPr id="4" name="Substituent imagine diapozitiv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Substituent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1425B4-0E60-4F4B-9470-586B059553A5}" type="slidenum">
              <a:rPr lang="ro-RO" smtClean="0"/>
              <a:pPr/>
              <a:t>‹#›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o-RO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1425B4-0E60-4F4B-9470-586B059553A5}" type="slidenum">
              <a:rPr lang="ro-RO" smtClean="0"/>
              <a:pPr/>
              <a:t>7</a:t>
            </a:fld>
            <a:endParaRPr lang="ro-R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o-RO" smtClean="0"/>
              <a:t>Faceți clic pentru editarea stilului de subtitlu al coordonatorului</a:t>
            </a:r>
            <a:endParaRPr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stituent conțin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5" name="Substituent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6" name="Substituent conțin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7" name="Substituent dată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8" name="Substituent subsol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ubstituent număr diapozitiv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stituent dată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3" name="Substituent subsol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stituent i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itl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7B2AD-34D6-4093-8772-DC8079B6D005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ine 8" descr="padu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2" name="Titlu 11"/>
          <p:cNvSpPr>
            <a:spLocks noGrp="1"/>
          </p:cNvSpPr>
          <p:nvPr>
            <p:ph type="ctrTitle"/>
          </p:nvPr>
        </p:nvSpPr>
        <p:spPr>
          <a:xfrm>
            <a:off x="714348" y="2285992"/>
            <a:ext cx="7772400" cy="2143139"/>
          </a:xfrm>
        </p:spPr>
        <p:txBody>
          <a:bodyPr>
            <a:prstTxWarp prst="textStop">
              <a:avLst/>
            </a:prstTxWarp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SA </a:t>
            </a:r>
            <a:r>
              <a:rPr lang="en-US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RESPECTAM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PADURILE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SI </a:t>
            </a:r>
            <a:r>
              <a:rPr lang="en-US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INDUSTRIA</a:t>
            </a: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LEMNULUI</a:t>
            </a:r>
            <a:endParaRPr lang="ro-RO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3">
                  <a:lumMod val="40000"/>
                  <a:lumOff val="60000"/>
                </a:schemeClr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Analiza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Socio-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Economică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în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Perspectiva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Dezvoltării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Rurale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2014-2020</a:t>
            </a:r>
          </a:p>
          <a:p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Analiza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SWOT</a:t>
            </a:r>
            <a:endParaRPr lang="ro-RO" b="1" dirty="0" smtClean="0">
              <a:ln w="10541" cmpd="sng">
                <a:solidFill>
                  <a:schemeClr val="accent3">
                    <a:lumMod val="75000"/>
                  </a:schemeClr>
                </a:solidFill>
                <a:prstDash val="solid"/>
              </a:ln>
            </a:endParaRPr>
          </a:p>
          <a:p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Strategia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de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dezvoltare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rurală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a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României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2014-2020</a:t>
            </a:r>
            <a:endParaRPr lang="ro-RO" b="1" dirty="0" smtClean="0">
              <a:ln w="10541" cmpd="sng">
                <a:solidFill>
                  <a:schemeClr val="accent3">
                    <a:lumMod val="75000"/>
                  </a:schemeClr>
                </a:solidFill>
                <a:prstDash val="solid"/>
              </a:ln>
            </a:endParaRPr>
          </a:p>
          <a:p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Acordul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de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Parteneriat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pentru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România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2014-2020 (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stadiu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– document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consultativ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),</a:t>
            </a:r>
            <a:endParaRPr lang="ro-RO" b="1" dirty="0" smtClean="0">
              <a:ln w="10541" cmpd="sng">
                <a:solidFill>
                  <a:schemeClr val="accent3">
                    <a:lumMod val="75000"/>
                  </a:schemeClr>
                </a:solidFill>
                <a:prstDash val="solid"/>
              </a:ln>
            </a:endParaRPr>
          </a:p>
          <a:p>
            <a:pPr>
              <a:buNone/>
            </a:pP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	</a:t>
            </a:r>
            <a:r>
              <a:rPr lang="en-US" sz="2600" b="1" i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realizate</a:t>
            </a:r>
            <a:r>
              <a:rPr lang="en-US" sz="2600" b="1" i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sz="2600" b="1" i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în</a:t>
            </a:r>
            <a:r>
              <a:rPr lang="en-US" sz="2600" b="1" i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sz="2600" b="1" i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baza</a:t>
            </a:r>
            <a:r>
              <a:rPr lang="en-US" sz="2600" b="1" i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sz="2600" b="1" i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programelor</a:t>
            </a:r>
            <a:r>
              <a:rPr lang="en-US" sz="2600" b="1" i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sz="2600" b="1" i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și</a:t>
            </a:r>
            <a:r>
              <a:rPr lang="en-US" sz="2600" b="1" i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sz="2600" b="1" i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instrucțiunilor</a:t>
            </a:r>
            <a:r>
              <a:rPr lang="en-US" sz="2600" b="1" i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sz="2600" b="1" i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cuprinse</a:t>
            </a:r>
            <a:r>
              <a:rPr lang="en-US" sz="2600" b="1" i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sz="2600" b="1" i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în</a:t>
            </a:r>
            <a:r>
              <a:rPr lang="en-US" sz="2600" b="1" i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sz="2600" b="1" i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pachetele</a:t>
            </a:r>
            <a:r>
              <a:rPr lang="en-US" sz="2600" b="1" i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legislative </a:t>
            </a:r>
            <a:r>
              <a:rPr lang="en-US" sz="2600" b="1" i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emise</a:t>
            </a:r>
            <a:r>
              <a:rPr lang="en-US" sz="2600" b="1" i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de </a:t>
            </a:r>
            <a:r>
              <a:rPr lang="en-US" sz="2600" b="1" i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UE</a:t>
            </a:r>
            <a:r>
              <a:rPr lang="en-US" sz="2600" b="1" i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.</a:t>
            </a:r>
            <a:endParaRPr lang="ro-RO" sz="2600" b="1" i="1" dirty="0" smtClean="0">
              <a:ln w="10541" cmpd="sng">
                <a:solidFill>
                  <a:schemeClr val="accent3">
                    <a:lumMod val="75000"/>
                  </a:schemeClr>
                </a:solidFill>
                <a:prstDash val="solid"/>
              </a:ln>
            </a:endParaRPr>
          </a:p>
          <a:p>
            <a:endParaRPr lang="ro-RO" b="1" dirty="0">
              <a:ln w="19050">
                <a:solidFill>
                  <a:schemeClr val="tx1"/>
                </a:solidFill>
                <a:prstDash val="solid"/>
              </a:ln>
              <a:solidFill>
                <a:schemeClr val="accent3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Accesibilitatea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fondului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–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densitate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foarte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scăzută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a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drumurilor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forestiere</a:t>
            </a:r>
            <a:endParaRPr lang="ro-RO" b="1" dirty="0" smtClean="0">
              <a:ln w="10541" cmpd="sng">
                <a:solidFill>
                  <a:schemeClr val="accent3">
                    <a:lumMod val="75000"/>
                  </a:schemeClr>
                </a:solidFill>
                <a:prstDash val="solid"/>
              </a:ln>
            </a:endParaRPr>
          </a:p>
          <a:p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Suprafața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împădurită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–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mult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sub media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europeană</a:t>
            </a:r>
            <a:endParaRPr lang="ro-RO" b="1" dirty="0" smtClean="0">
              <a:ln w="10541" cmpd="sng">
                <a:solidFill>
                  <a:schemeClr val="accent3">
                    <a:lumMod val="75000"/>
                  </a:schemeClr>
                </a:solidFill>
                <a:prstDash val="solid"/>
              </a:ln>
            </a:endParaRPr>
          </a:p>
          <a:p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Lipsa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cu des</a:t>
            </a:r>
            <a:r>
              <a:rPr lang="ro-RO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ăvârșire</a:t>
            </a:r>
            <a:r>
              <a:rPr lang="ro-RO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a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compensațiilor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pentru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restricțiile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 de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natură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economică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impuse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deținătorilor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de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păduri</a:t>
            </a:r>
            <a:endParaRPr lang="ro-RO" b="1" dirty="0" smtClean="0">
              <a:ln w="10541" cmpd="sng">
                <a:solidFill>
                  <a:schemeClr val="accent3">
                    <a:lumMod val="75000"/>
                  </a:schemeClr>
                </a:solidFill>
                <a:prstDash val="solid"/>
              </a:ln>
            </a:endParaRPr>
          </a:p>
          <a:p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Lipsa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dotării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cu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utilaje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– a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tehnologiilor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prietenoase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cu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mediul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și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eficiente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economic</a:t>
            </a:r>
            <a:endParaRPr lang="ro-RO" b="1" dirty="0" smtClean="0">
              <a:ln w="10541" cmpd="sng">
                <a:solidFill>
                  <a:schemeClr val="accent3">
                    <a:lumMod val="75000"/>
                  </a:schemeClr>
                </a:solidFill>
                <a:prstDash val="solid"/>
              </a:ln>
            </a:endParaRPr>
          </a:p>
          <a:p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Lipsa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de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instruire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și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consultanță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endParaRPr lang="ro-RO" b="1" dirty="0" smtClean="0">
              <a:ln w="10541" cmpd="sng">
                <a:solidFill>
                  <a:schemeClr val="accent3">
                    <a:lumMod val="75000"/>
                  </a:schemeClr>
                </a:solidFill>
                <a:prstDash val="solid"/>
              </a:ln>
            </a:endParaRPr>
          </a:p>
          <a:p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Nivelul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extem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de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scăzut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în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cercetare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și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inovare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.</a:t>
            </a:r>
            <a:endParaRPr lang="ro-RO" b="1" dirty="0" smtClean="0">
              <a:ln w="10541" cmpd="sng">
                <a:solidFill>
                  <a:schemeClr val="accent3">
                    <a:lumMod val="75000"/>
                  </a:schemeClr>
                </a:solidFill>
                <a:prstDash val="solid"/>
              </a:ln>
            </a:endParaRPr>
          </a:p>
          <a:p>
            <a:endParaRPr lang="ro-RO" b="1" dirty="0">
              <a:ln w="19050">
                <a:solidFill>
                  <a:schemeClr val="tx1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4525963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Accesibilizarea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fondului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forestier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(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infrastructură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,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drumuri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forestiere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)  - 700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milioane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euro;</a:t>
            </a:r>
            <a:endParaRPr lang="ro-RO" sz="2400" b="1" dirty="0" smtClean="0">
              <a:ln w="10541" cmpd="sng">
                <a:solidFill>
                  <a:schemeClr val="accent3">
                    <a:lumMod val="75000"/>
                  </a:schemeClr>
                </a:solidFill>
                <a:prstDash val="solid"/>
              </a:ln>
            </a:endParaRPr>
          </a:p>
          <a:p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Împădurirea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terenurilor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degradate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și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agricole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,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inclusiv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perdelele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forestiere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de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protecție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- 500 mil euro;</a:t>
            </a:r>
            <a:endParaRPr lang="ro-RO" sz="2400" b="1" dirty="0" smtClean="0">
              <a:ln w="10541" cmpd="sng">
                <a:solidFill>
                  <a:schemeClr val="accent3">
                    <a:lumMod val="75000"/>
                  </a:schemeClr>
                </a:solidFill>
                <a:prstDash val="solid"/>
              </a:ln>
            </a:endParaRPr>
          </a:p>
          <a:p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Investiții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în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tehnologii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de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exploatare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și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procesare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a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lemnului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care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să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fie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prietenoase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cu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mediul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și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eficiente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economic - 300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milioane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euro;</a:t>
            </a:r>
            <a:endParaRPr lang="ro-RO" sz="2400" b="1" dirty="0" smtClean="0">
              <a:ln w="10541" cmpd="sng">
                <a:solidFill>
                  <a:schemeClr val="accent3">
                    <a:lumMod val="75000"/>
                  </a:schemeClr>
                </a:solidFill>
                <a:prstDash val="solid"/>
              </a:ln>
            </a:endParaRPr>
          </a:p>
          <a:p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Compensații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pentru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restricțiile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 de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natură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economică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impuse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deținătorilor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de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păduri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- 250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milioane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euro;</a:t>
            </a:r>
            <a:endParaRPr lang="ro-RO" sz="2400" b="1" dirty="0" smtClean="0">
              <a:ln w="10541" cmpd="sng">
                <a:solidFill>
                  <a:schemeClr val="accent3">
                    <a:lumMod val="75000"/>
                  </a:schemeClr>
                </a:solidFill>
                <a:prstDash val="solid"/>
              </a:ln>
            </a:endParaRPr>
          </a:p>
          <a:p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Instruirea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proprietarilor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de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păduri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si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a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personalului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silvic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/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consultanță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de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specialitate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pentru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aceștia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- 70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milioane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euro;</a:t>
            </a:r>
            <a:endParaRPr lang="ro-RO" sz="2400" b="1" dirty="0" smtClean="0">
              <a:ln w="10541" cmpd="sng">
                <a:solidFill>
                  <a:schemeClr val="accent3">
                    <a:lumMod val="75000"/>
                  </a:schemeClr>
                </a:solidFill>
                <a:prstDash val="solid"/>
              </a:ln>
            </a:endParaRPr>
          </a:p>
          <a:p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Sprijin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pentru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organizarea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lanțurilor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de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producție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și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marketing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în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silvicultură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– 50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milioane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euro;</a:t>
            </a:r>
            <a:endParaRPr lang="ro-RO" sz="2400" b="1" dirty="0" smtClean="0">
              <a:ln w="10541" cmpd="sng">
                <a:solidFill>
                  <a:schemeClr val="accent3">
                    <a:lumMod val="75000"/>
                  </a:schemeClr>
                </a:solidFill>
                <a:prstDash val="solid"/>
              </a:ln>
            </a:endParaRPr>
          </a:p>
          <a:p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Asigurări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și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fonduri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mutuale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pentru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sectorul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silvic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– 45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milioane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euro.</a:t>
            </a:r>
            <a:endParaRPr lang="ro-RO" sz="2400" b="1" dirty="0" smtClean="0">
              <a:ln w="10541" cmpd="sng">
                <a:solidFill>
                  <a:schemeClr val="accent3">
                    <a:lumMod val="75000"/>
                  </a:schemeClr>
                </a:solidFill>
                <a:prstDash val="solid"/>
              </a:ln>
            </a:endParaRPr>
          </a:p>
          <a:p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Cercetare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și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inovare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– 15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milioane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euro.</a:t>
            </a:r>
            <a:endParaRPr lang="ro-RO" sz="2400" b="1" dirty="0" smtClean="0">
              <a:ln w="10541" cmpd="sng">
                <a:solidFill>
                  <a:schemeClr val="accent3">
                    <a:lumMod val="75000"/>
                  </a:schemeClr>
                </a:solidFill>
                <a:prstDash val="solid"/>
              </a:ln>
            </a:endParaRPr>
          </a:p>
          <a:p>
            <a:pPr>
              <a:buNone/>
            </a:pPr>
            <a:endParaRPr lang="ro-RO" b="1" dirty="0">
              <a:ln w="19050">
                <a:solidFill>
                  <a:schemeClr val="accent3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Concluzia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experților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Băncii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Mondiale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:</a:t>
            </a:r>
          </a:p>
          <a:p>
            <a:pPr algn="ctr">
              <a:buNone/>
            </a:pP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Alocarea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sumei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de 2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miliarde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de euro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prin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PNDR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este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insuficientă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nevoilor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minime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de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finanțare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ale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sectorului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forestier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și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industria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lemnului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,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pentru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perioada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2014-2020.</a:t>
            </a:r>
            <a:endParaRPr lang="ro-RO" sz="2400" b="1" dirty="0">
              <a:ln w="10541" cmpd="sng">
                <a:solidFill>
                  <a:schemeClr val="accent3">
                    <a:lumMod val="75000"/>
                  </a:schemeClr>
                </a:solidFill>
                <a:prstDash val="solid"/>
              </a:ln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525963"/>
          </a:xfrm>
        </p:spPr>
        <p:txBody>
          <a:bodyPr>
            <a:normAutofit/>
          </a:bodyPr>
          <a:lstStyle/>
          <a:p>
            <a:pPr algn="ctr"/>
            <a:endParaRPr lang="en-US" b="1" dirty="0" smtClean="0">
              <a:ln w="10541" cmpd="sng">
                <a:solidFill>
                  <a:schemeClr val="accent3">
                    <a:lumMod val="75000"/>
                  </a:schemeClr>
                </a:solidFill>
                <a:prstDash val="solid"/>
              </a:ln>
            </a:endParaRPr>
          </a:p>
          <a:p>
            <a:pPr algn="ctr"/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Organizarea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lanțurilor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de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producție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și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marketing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în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silvicultură</a:t>
            </a:r>
            <a:endParaRPr lang="en-US" b="1" dirty="0" smtClean="0">
              <a:ln w="10541" cmpd="sng">
                <a:solidFill>
                  <a:schemeClr val="accent3">
                    <a:lumMod val="75000"/>
                  </a:schemeClr>
                </a:solidFill>
                <a:prstDash val="solid"/>
              </a:ln>
            </a:endParaRPr>
          </a:p>
          <a:p>
            <a:pPr algn="ctr"/>
            <a:endParaRPr lang="ro-RO" b="1" dirty="0" smtClean="0">
              <a:ln w="10541" cmpd="sng">
                <a:solidFill>
                  <a:schemeClr val="accent3">
                    <a:lumMod val="75000"/>
                  </a:schemeClr>
                </a:solidFill>
                <a:prstDash val="solid"/>
              </a:ln>
            </a:endParaRPr>
          </a:p>
          <a:p>
            <a:pPr algn="ctr"/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Gestionarea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riscurilor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-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asigurări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/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fonduri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mutuale</a:t>
            </a:r>
            <a:endParaRPr lang="ro-RO" b="1" dirty="0" smtClean="0">
              <a:ln w="10541" cmpd="sng">
                <a:solidFill>
                  <a:schemeClr val="accent3">
                    <a:lumMod val="75000"/>
                  </a:schemeClr>
                </a:solidFill>
                <a:prstDash val="solid"/>
              </a:ln>
            </a:endParaRPr>
          </a:p>
          <a:p>
            <a:endParaRPr lang="ro-RO" b="1" dirty="0">
              <a:ln w="19050">
                <a:solidFill>
                  <a:schemeClr val="tx1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 6"/>
          <p:cNvGraphicFramePr>
            <a:graphicFrameLocks noGrp="1"/>
          </p:cNvGraphicFramePr>
          <p:nvPr/>
        </p:nvGraphicFramePr>
        <p:xfrm>
          <a:off x="785786" y="1857364"/>
          <a:ext cx="7358114" cy="1785950"/>
        </p:xfrm>
        <a:graphic>
          <a:graphicData uri="http://schemas.openxmlformats.org/drawingml/2006/table">
            <a:tbl>
              <a:tblPr/>
              <a:tblGrid>
                <a:gridCol w="4905410"/>
                <a:gridCol w="2452704"/>
              </a:tblGrid>
              <a:tr h="773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Arial Narrow"/>
                          <a:ea typeface="Calibri"/>
                          <a:cs typeface="Times New Roman"/>
                        </a:rPr>
                        <a:t>Pilonul</a:t>
                      </a:r>
                      <a:r>
                        <a:rPr lang="en-US" sz="1600" b="1" dirty="0">
                          <a:latin typeface="Arial Narrow"/>
                          <a:ea typeface="Calibri"/>
                          <a:cs typeface="Times New Roman"/>
                        </a:rPr>
                        <a:t> I*</a:t>
                      </a:r>
                      <a:r>
                        <a:rPr lang="en-US" sz="1600" dirty="0">
                          <a:latin typeface="Arial Narrow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en-US" sz="1600" dirty="0" err="1">
                          <a:latin typeface="Arial Narrow"/>
                          <a:ea typeface="Calibri"/>
                          <a:cs typeface="Times New Roman"/>
                        </a:rPr>
                        <a:t>Plățile</a:t>
                      </a:r>
                      <a:r>
                        <a:rPr lang="en-US" sz="1600" dirty="0">
                          <a:latin typeface="Arial Narro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Arial Narrow"/>
                          <a:ea typeface="Calibri"/>
                          <a:cs typeface="Times New Roman"/>
                        </a:rPr>
                        <a:t>directe</a:t>
                      </a:r>
                      <a:r>
                        <a:rPr lang="en-US" sz="1600" dirty="0">
                          <a:latin typeface="Arial Narro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Arial Narrow"/>
                          <a:ea typeface="Calibri"/>
                          <a:cs typeface="Times New Roman"/>
                        </a:rPr>
                        <a:t>și</a:t>
                      </a:r>
                      <a:r>
                        <a:rPr lang="en-US" sz="1600" dirty="0">
                          <a:latin typeface="Arial Narro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Arial Narrow"/>
                          <a:ea typeface="Calibri"/>
                          <a:cs typeface="Times New Roman"/>
                        </a:rPr>
                        <a:t>măsuri</a:t>
                      </a:r>
                      <a:r>
                        <a:rPr lang="en-US" sz="1600" dirty="0">
                          <a:latin typeface="Arial Narrow"/>
                          <a:ea typeface="Calibri"/>
                          <a:cs typeface="Times New Roman"/>
                        </a:rPr>
                        <a:t> de </a:t>
                      </a:r>
                      <a:r>
                        <a:rPr lang="en-US" sz="1600" dirty="0" err="1">
                          <a:latin typeface="Arial Narrow"/>
                          <a:ea typeface="Calibri"/>
                          <a:cs typeface="Times New Roman"/>
                        </a:rPr>
                        <a:t>piață</a:t>
                      </a:r>
                      <a:r>
                        <a:rPr lang="en-US" sz="1600" dirty="0">
                          <a:latin typeface="Arial Narrow"/>
                          <a:ea typeface="Calibri"/>
                          <a:cs typeface="Times New Roman"/>
                        </a:rPr>
                        <a:t>) </a:t>
                      </a:r>
                      <a:endParaRPr lang="ro-RO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 dirty="0" err="1">
                          <a:latin typeface="Arial Narrow"/>
                          <a:ea typeface="Calibri"/>
                          <a:cs typeface="Times New Roman"/>
                        </a:rPr>
                        <a:t>medie</a:t>
                      </a:r>
                      <a:r>
                        <a:rPr lang="en-US" sz="1600" i="1" dirty="0">
                          <a:latin typeface="Arial Narrow"/>
                          <a:ea typeface="Calibri"/>
                          <a:cs typeface="Times New Roman"/>
                        </a:rPr>
                        <a:t> 150 euro/ha/an </a:t>
                      </a:r>
                      <a:r>
                        <a:rPr lang="en-US" sz="1600" i="1" dirty="0" err="1">
                          <a:latin typeface="Arial Narrow"/>
                          <a:ea typeface="Calibri"/>
                          <a:cs typeface="Times New Roman"/>
                        </a:rPr>
                        <a:t>aplicată</a:t>
                      </a:r>
                      <a:r>
                        <a:rPr lang="en-US" sz="1600" i="1" dirty="0">
                          <a:latin typeface="Arial Narro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i="1" dirty="0" err="1">
                          <a:latin typeface="Arial Narrow"/>
                          <a:ea typeface="Calibri"/>
                          <a:cs typeface="Times New Roman"/>
                        </a:rPr>
                        <a:t>pe</a:t>
                      </a:r>
                      <a:r>
                        <a:rPr lang="en-US" sz="1600" i="1" dirty="0">
                          <a:latin typeface="Arial Narrow"/>
                          <a:ea typeface="Calibri"/>
                          <a:cs typeface="Times New Roman"/>
                        </a:rPr>
                        <a:t> 10.000.000 ha</a:t>
                      </a:r>
                      <a:endParaRPr lang="ro-RO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Arial Narrow"/>
                          <a:ea typeface="Calibri"/>
                          <a:cs typeface="Times New Roman"/>
                        </a:rPr>
                        <a:t>10,5 miliarde euro</a:t>
                      </a:r>
                      <a:endParaRPr lang="ro-RO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9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Arial Narrow"/>
                          <a:ea typeface="Calibri"/>
                          <a:cs typeface="Times New Roman"/>
                        </a:rPr>
                        <a:t>Pilonul</a:t>
                      </a:r>
                      <a:r>
                        <a:rPr lang="en-US" sz="1600" b="1" dirty="0">
                          <a:latin typeface="Arial Narrow"/>
                          <a:ea typeface="Calibri"/>
                          <a:cs typeface="Times New Roman"/>
                        </a:rPr>
                        <a:t> II** </a:t>
                      </a:r>
                      <a:r>
                        <a:rPr lang="en-US" sz="1600" dirty="0">
                          <a:latin typeface="Arial Narrow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600" dirty="0" err="1">
                          <a:latin typeface="Arial Narrow"/>
                          <a:ea typeface="Calibri"/>
                          <a:cs typeface="Times New Roman"/>
                        </a:rPr>
                        <a:t>Dezvoltare</a:t>
                      </a:r>
                      <a:r>
                        <a:rPr lang="en-US" sz="1600" dirty="0">
                          <a:latin typeface="Arial Narro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Arial Narrow"/>
                          <a:ea typeface="Calibri"/>
                          <a:cs typeface="Times New Roman"/>
                        </a:rPr>
                        <a:t>rurală</a:t>
                      </a:r>
                      <a:r>
                        <a:rPr lang="en-US" sz="1600" dirty="0">
                          <a:latin typeface="Arial Narrow"/>
                          <a:ea typeface="Calibri"/>
                          <a:cs typeface="Times New Roman"/>
                        </a:rPr>
                        <a:t>)</a:t>
                      </a:r>
                      <a:endParaRPr lang="ro-RO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Arial Narrow"/>
                          <a:ea typeface="Calibri"/>
                          <a:cs typeface="Times New Roman"/>
                        </a:rPr>
                        <a:t>7,1  miliarde euro***</a:t>
                      </a:r>
                      <a:endParaRPr lang="ro-RO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29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o-RO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Arial Narrow"/>
                          <a:ea typeface="Calibri"/>
                          <a:cs typeface="Times New Roman"/>
                        </a:rPr>
                        <a:t>TOTAL perioada 2014-2020 </a:t>
                      </a:r>
                      <a:endParaRPr lang="ro-RO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o-RO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 Narrow"/>
                          <a:ea typeface="Calibri"/>
                          <a:cs typeface="Times New Roman"/>
                        </a:rPr>
                        <a:t>17,6 </a:t>
                      </a:r>
                      <a:r>
                        <a:rPr lang="en-US" sz="1600" b="1" dirty="0" err="1">
                          <a:latin typeface="Arial Narrow"/>
                          <a:ea typeface="Calibri"/>
                          <a:cs typeface="Times New Roman"/>
                        </a:rPr>
                        <a:t>miliarde</a:t>
                      </a:r>
                      <a:r>
                        <a:rPr lang="en-US" sz="1600" b="1" dirty="0">
                          <a:latin typeface="Arial Narrow"/>
                          <a:ea typeface="Calibri"/>
                          <a:cs typeface="Times New Roman"/>
                        </a:rPr>
                        <a:t> euro</a:t>
                      </a:r>
                      <a:endParaRPr lang="ro-RO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</a:tbl>
          </a:graphicData>
        </a:graphic>
      </p:graphicFrame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357166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normalizeH="0" baseline="0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 - </a:t>
            </a:r>
            <a:r>
              <a:rPr kumimoji="0" lang="en-US" sz="2000" b="1" i="0" u="none" strike="noStrike" normalizeH="0" baseline="0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ANALIZA</a:t>
            </a:r>
            <a:r>
              <a:rPr kumimoji="0" lang="en-US" sz="2000" b="1" i="0" u="none" strike="noStrike" normalizeH="0" baseline="0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normalizeH="0" baseline="0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INDICATORILOR</a:t>
            </a:r>
            <a:r>
              <a:rPr kumimoji="0" lang="en-US" sz="2000" b="1" i="0" u="none" strike="noStrike" normalizeH="0" baseline="0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normalizeH="0" baseline="0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STATISTICI</a:t>
            </a:r>
            <a:r>
              <a:rPr kumimoji="0" lang="en-US" sz="2000" b="1" i="0" u="none" strike="noStrike" normalizeH="0" baseline="0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normalizeH="0" baseline="0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ASUPRA</a:t>
            </a:r>
            <a:r>
              <a:rPr kumimoji="0" lang="en-US" sz="2000" b="1" i="0" u="none" strike="noStrike" normalizeH="0" baseline="0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normalizeH="0" baseline="0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PONDERII</a:t>
            </a:r>
            <a:r>
              <a:rPr kumimoji="0" lang="en-US" sz="2000" b="1" i="0" u="none" strike="noStrike" normalizeH="0" baseline="0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normalizeH="0" baseline="0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SILVICULTURII</a:t>
            </a:r>
            <a:r>
              <a:rPr kumimoji="0" lang="en-US" sz="2000" b="1" i="0" u="none" strike="noStrike" normalizeH="0" baseline="0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normalizeH="0" baseline="0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Times New Roman" pitchFamily="18" charset="0"/>
                <a:ea typeface="Calibri" pitchFamily="34" charset="0"/>
                <a:cs typeface="Times New Roman" pitchFamily="18" charset="0"/>
              </a:rPr>
              <a:t>ÎN</a:t>
            </a:r>
            <a:r>
              <a:rPr kumimoji="0" lang="en-US" sz="2000" b="1" i="0" u="none" strike="noStrike" normalizeH="0" baseline="0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normalizeH="0" baseline="0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ECONOMIA</a:t>
            </a:r>
            <a:r>
              <a:rPr kumimoji="0" lang="en-US" sz="2000" b="1" i="0" u="none" strike="noStrike" normalizeH="0" baseline="0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normalizeH="0" baseline="0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NAȚIONALĂ</a:t>
            </a:r>
            <a:endParaRPr kumimoji="0" lang="ro-RO" sz="2000" b="1" i="0" u="none" strike="noStrike" normalizeH="0" baseline="0" dirty="0" smtClean="0">
              <a:ln w="10541" cmpd="sng">
                <a:solidFill>
                  <a:schemeClr val="accent3">
                    <a:lumMod val="75000"/>
                  </a:schemeClr>
                </a:solidFill>
                <a:prstDash val="solid"/>
              </a:ln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normalizeH="0" baseline="0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Alocare</a:t>
            </a:r>
            <a:r>
              <a:rPr kumimoji="0" lang="en-US" sz="2000" b="1" i="0" u="sng" strike="noStrike" normalizeH="0" baseline="0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sng" strike="noStrike" normalizeH="0" baseline="0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financiară</a:t>
            </a:r>
            <a:r>
              <a:rPr kumimoji="0" lang="en-US" sz="2000" b="1" i="0" u="sng" strike="noStrike" normalizeH="0" baseline="0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 2014-2020 din </a:t>
            </a:r>
            <a:r>
              <a:rPr kumimoji="0" lang="en-US" sz="2000" b="1" i="0" u="sng" strike="noStrike" normalizeH="0" baseline="0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Fondul</a:t>
            </a:r>
            <a:r>
              <a:rPr kumimoji="0" lang="en-US" sz="2000" b="1" i="0" u="sng" strike="noStrike" normalizeH="0" baseline="0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 European </a:t>
            </a:r>
            <a:r>
              <a:rPr kumimoji="0" lang="en-US" sz="2000" b="1" i="0" u="sng" strike="noStrike" normalizeH="0" baseline="0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pentru</a:t>
            </a:r>
            <a:r>
              <a:rPr kumimoji="0" lang="en-US" sz="2000" b="1" i="0" u="sng" strike="noStrike" normalizeH="0" baseline="0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sng" strike="noStrike" normalizeH="0" baseline="0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Agricultura</a:t>
            </a:r>
            <a:r>
              <a:rPr kumimoji="0" lang="en-US" sz="2000" b="1" i="0" u="sng" strike="noStrike" normalizeH="0" baseline="0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sng" strike="noStrike" normalizeH="0" baseline="0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si</a:t>
            </a:r>
            <a:r>
              <a:rPr kumimoji="0" lang="en-US" sz="2000" b="1" i="0" u="sng" strike="noStrike" normalizeH="0" baseline="0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sng" strike="noStrike" normalizeH="0" baseline="0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Dezvoltare</a:t>
            </a:r>
            <a:r>
              <a:rPr kumimoji="0" lang="en-US" sz="2000" b="1" i="0" u="sng" strike="noStrike" normalizeH="0" baseline="0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sng" strike="noStrike" normalizeH="0" baseline="0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Rurala</a:t>
            </a:r>
            <a:r>
              <a:rPr kumimoji="0" lang="en-US" sz="2000" b="1" i="0" u="sng" strike="noStrike" normalizeH="0" baseline="0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en-US" sz="2000" b="1" i="0" u="sng" strike="noStrike" normalizeH="0" baseline="0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FEADR</a:t>
            </a:r>
            <a:r>
              <a:rPr kumimoji="0" lang="en-US" sz="2000" b="1" i="0" u="sng" strike="noStrike" normalizeH="0" baseline="0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en-US" sz="2000" b="1" i="0" u="sng" strike="noStrike" normalizeH="0" baseline="0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pentru</a:t>
            </a:r>
            <a:r>
              <a:rPr kumimoji="0" lang="en-US" sz="2000" b="1" i="0" u="sng" strike="noStrike" normalizeH="0" baseline="0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sng" strike="noStrike" normalizeH="0" baseline="0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Politica</a:t>
            </a:r>
            <a:r>
              <a:rPr kumimoji="0" lang="en-US" sz="2000" b="1" i="0" u="sng" strike="noStrike" normalizeH="0" baseline="0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sng" strike="noStrike" normalizeH="0" baseline="0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Agricolă</a:t>
            </a:r>
            <a:r>
              <a:rPr kumimoji="0" lang="en-US" sz="2000" b="1" i="0" u="sng" strike="noStrike" normalizeH="0" baseline="0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sng" strike="noStrike" normalizeH="0" baseline="0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Comuna</a:t>
            </a:r>
            <a:r>
              <a:rPr kumimoji="0" lang="en-US" sz="2000" b="1" i="0" u="sng" strike="noStrike" normalizeH="0" baseline="0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 (PAC) </a:t>
            </a:r>
            <a:r>
              <a:rPr kumimoji="0" lang="en-US" sz="2000" b="1" i="0" u="sng" strike="noStrike" normalizeH="0" baseline="0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în</a:t>
            </a:r>
            <a:r>
              <a:rPr kumimoji="0" lang="en-US" sz="2000" b="1" i="0" u="sng" strike="noStrike" normalizeH="0" baseline="0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sng" strike="noStrike" normalizeH="0" baseline="0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România</a:t>
            </a:r>
            <a:endParaRPr kumimoji="0" lang="en-US" sz="2000" b="1" i="0" u="none" strike="noStrike" normalizeH="0" baseline="0" dirty="0" smtClean="0">
              <a:ln w="10541" cmpd="sng">
                <a:solidFill>
                  <a:schemeClr val="accent3">
                    <a:lumMod val="75000"/>
                  </a:schemeClr>
                </a:solidFill>
                <a:prstDash val="solid"/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4000504"/>
            <a:ext cx="9144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u="none" strike="noStrike" normalizeH="0" baseline="0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* 15% din </a:t>
            </a:r>
            <a:r>
              <a:rPr kumimoji="0" lang="en-US" sz="2000" b="1" i="1" u="none" strike="noStrike" normalizeH="0" baseline="0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suma</a:t>
            </a:r>
            <a:r>
              <a:rPr kumimoji="0" lang="en-US" sz="2000" b="1" i="1" u="none" strike="noStrike" normalizeH="0" baseline="0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1" u="none" strike="noStrike" normalizeH="0" baseline="0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totala</a:t>
            </a:r>
            <a:r>
              <a:rPr kumimoji="0" lang="en-US" sz="2000" b="1" i="1" u="none" strike="noStrike" normalizeH="0" baseline="0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 (1,6 </a:t>
            </a:r>
            <a:r>
              <a:rPr kumimoji="0" lang="en-US" sz="2000" b="1" i="1" u="none" strike="noStrike" normalizeH="0" baseline="0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miliarde</a:t>
            </a:r>
            <a:r>
              <a:rPr kumimoji="0" lang="en-US" sz="2000" b="1" i="1" u="none" strike="noStrike" normalizeH="0" baseline="0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 euro) </a:t>
            </a:r>
            <a:r>
              <a:rPr kumimoji="0" lang="en-US" sz="2000" b="1" i="1" u="none" strike="noStrike" normalizeH="0" baseline="0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destinata</a:t>
            </a:r>
            <a:r>
              <a:rPr kumimoji="0" lang="en-US" sz="2000" b="1" i="1" u="none" strike="noStrike" normalizeH="0" baseline="0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1" u="none" strike="noStrike" normalizeH="0" baseline="0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Pilonului</a:t>
            </a:r>
            <a:r>
              <a:rPr kumimoji="0" lang="en-US" sz="2000" b="1" i="1" u="none" strike="noStrike" normalizeH="0" baseline="0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 I </a:t>
            </a:r>
            <a:r>
              <a:rPr kumimoji="0" lang="en-US" sz="2000" b="1" i="1" u="none" strike="noStrike" normalizeH="0" baseline="0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poate</a:t>
            </a:r>
            <a:r>
              <a:rPr kumimoji="0" lang="en-US" sz="2000" b="1" i="1" u="none" strike="noStrike" normalizeH="0" baseline="0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1" u="none" strike="noStrike" normalizeH="0" baseline="0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fi</a:t>
            </a:r>
            <a:r>
              <a:rPr kumimoji="0" lang="en-US" sz="2000" b="1" i="1" u="none" strike="noStrike" normalizeH="0" baseline="0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1" u="none" strike="noStrike" normalizeH="0" baseline="0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transferata</a:t>
            </a:r>
            <a:r>
              <a:rPr kumimoji="0" lang="en-US" sz="2000" b="1" i="1" u="none" strike="noStrike" normalizeH="0" baseline="0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1" u="none" strike="noStrike" normalizeH="0" baseline="0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catre</a:t>
            </a:r>
            <a:r>
              <a:rPr kumimoji="0" lang="en-US" sz="2000" b="1" i="1" u="none" strike="noStrike" normalizeH="0" baseline="0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1" u="none" strike="noStrike" normalizeH="0" baseline="0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Pilonul</a:t>
            </a:r>
            <a:r>
              <a:rPr kumimoji="0" lang="en-US" sz="2000" b="1" i="1" u="none" strike="noStrike" normalizeH="0" baseline="0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 II la </a:t>
            </a:r>
            <a:r>
              <a:rPr kumimoji="0" lang="en-US" sz="2000" b="1" i="1" u="none" strike="noStrike" normalizeH="0" baseline="0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decizia</a:t>
            </a:r>
            <a:r>
              <a:rPr kumimoji="0" lang="en-US" sz="2000" b="1" i="1" u="none" strike="noStrike" normalizeH="0" baseline="0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1" u="none" strike="noStrike" normalizeH="0" baseline="0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Statului</a:t>
            </a:r>
            <a:r>
              <a:rPr kumimoji="0" lang="en-US" sz="2000" b="1" i="1" u="none" strike="noStrike" normalizeH="0" baseline="0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1" u="none" strike="noStrike" normalizeH="0" baseline="0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Membru</a:t>
            </a:r>
            <a:endParaRPr kumimoji="0" lang="ro-RO" sz="2000" b="1" i="0" u="none" strike="noStrike" normalizeH="0" baseline="0" dirty="0" smtClean="0">
              <a:ln w="10541" cmpd="sng">
                <a:solidFill>
                  <a:schemeClr val="accent3">
                    <a:lumMod val="75000"/>
                  </a:schemeClr>
                </a:solidFill>
                <a:prstDash val="solid"/>
              </a:ln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u="none" strike="noStrike" normalizeH="0" baseline="0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** din care 2,5 </a:t>
            </a:r>
            <a:r>
              <a:rPr kumimoji="0" lang="en-US" sz="2000" b="1" i="1" u="none" strike="noStrike" normalizeH="0" baseline="0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miliarde</a:t>
            </a:r>
            <a:r>
              <a:rPr kumimoji="0" lang="en-US" sz="2000" b="1" i="1" u="none" strike="noStrike" normalizeH="0" baseline="0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 euro </a:t>
            </a:r>
            <a:r>
              <a:rPr kumimoji="0" lang="en-US" sz="2000" b="1" i="1" u="none" strike="noStrike" normalizeH="0" baseline="0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sunt</a:t>
            </a:r>
            <a:r>
              <a:rPr kumimoji="0" lang="en-US" sz="2000" b="1" i="1" u="none" strike="noStrike" normalizeH="0" baseline="0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1" u="none" strike="noStrike" normalizeH="0" baseline="0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alocati</a:t>
            </a:r>
            <a:r>
              <a:rPr kumimoji="0" lang="en-US" sz="2000" b="1" i="1" u="none" strike="noStrike" normalizeH="0" baseline="0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1" u="none" strike="noStrike" normalizeH="0" baseline="0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pentru</a:t>
            </a:r>
            <a:r>
              <a:rPr kumimoji="0" lang="en-US" sz="2000" b="1" i="1" u="none" strike="noStrike" normalizeH="0" baseline="0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1" u="none" strike="noStrike" normalizeH="0" baseline="0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masuri</a:t>
            </a:r>
            <a:r>
              <a:rPr kumimoji="0" lang="en-US" sz="2000" b="1" i="1" u="none" strike="noStrike" normalizeH="0" baseline="0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 de </a:t>
            </a:r>
            <a:r>
              <a:rPr kumimoji="0" lang="en-US" sz="2000" b="1" i="1" u="none" strike="noStrike" normalizeH="0" baseline="0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dezvoltare</a:t>
            </a:r>
            <a:r>
              <a:rPr kumimoji="0" lang="en-US" sz="2000" b="1" i="1" u="none" strike="noStrike" normalizeH="0" baseline="0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1" u="none" strike="noStrike" normalizeH="0" baseline="0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rurală</a:t>
            </a:r>
            <a:r>
              <a:rPr kumimoji="0" lang="en-US" sz="2000" b="1" i="1" u="none" strike="noStrike" normalizeH="0" baseline="0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, cum are </a:t>
            </a:r>
            <a:r>
              <a:rPr kumimoji="0" lang="en-US" sz="2000" b="1" i="1" u="none" strike="noStrike" normalizeH="0" baseline="0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fi</a:t>
            </a:r>
            <a:r>
              <a:rPr kumimoji="0" lang="en-US" sz="2000" b="1" i="1" u="none" strike="noStrike" normalizeH="0" baseline="0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1" u="none" strike="noStrike" normalizeH="0" baseline="0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renovarea</a:t>
            </a:r>
            <a:r>
              <a:rPr kumimoji="0" lang="en-US" sz="2000" b="1" i="1" u="none" strike="noStrike" normalizeH="0" baseline="0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000" b="1" i="1" u="none" strike="noStrike" normalizeH="0" baseline="0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dezvoltarea</a:t>
            </a:r>
            <a:r>
              <a:rPr kumimoji="0" lang="en-US" sz="2000" b="1" i="1" u="none" strike="noStrike" normalizeH="0" baseline="0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1" u="none" strike="noStrike" normalizeH="0" baseline="0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satelor,îmbunătăţirea</a:t>
            </a:r>
            <a:r>
              <a:rPr kumimoji="0" lang="en-US" sz="2000" b="1" i="1" u="none" strike="noStrike" normalizeH="0" baseline="0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1" u="none" strike="noStrike" normalizeH="0" baseline="0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serviciilor</a:t>
            </a:r>
            <a:r>
              <a:rPr kumimoji="0" lang="en-US" sz="2000" b="1" i="1" u="none" strike="noStrike" normalizeH="0" baseline="0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 de </a:t>
            </a:r>
            <a:r>
              <a:rPr kumimoji="0" lang="en-US" sz="2000" b="1" i="1" u="none" strike="noStrike" normalizeH="0" baseline="0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bază</a:t>
            </a:r>
            <a:r>
              <a:rPr kumimoji="0" lang="en-US" sz="2000" b="1" i="1" u="none" strike="noStrike" normalizeH="0" baseline="0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, etc </a:t>
            </a:r>
            <a:r>
              <a:rPr kumimoji="0" lang="en-US" sz="2000" b="1" i="1" u="none" strike="noStrike" normalizeH="0" baseline="0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sau</a:t>
            </a:r>
            <a:r>
              <a:rPr kumimoji="0" lang="en-US" sz="2000" b="1" i="1" u="none" strike="noStrike" normalizeH="0" baseline="0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1" u="none" strike="noStrike" normalizeH="0" baseline="0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măsuri</a:t>
            </a:r>
            <a:r>
              <a:rPr kumimoji="0" lang="en-US" sz="2000" b="1" i="1" u="none" strike="noStrike" normalizeH="0" baseline="0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 care se </a:t>
            </a:r>
            <a:r>
              <a:rPr kumimoji="0" lang="en-US" sz="2000" b="1" i="1" u="none" strike="noStrike" normalizeH="0" baseline="0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adresează</a:t>
            </a:r>
            <a:r>
              <a:rPr kumimoji="0" lang="en-US" sz="2000" b="1" i="1" u="none" strike="noStrike" normalizeH="0" baseline="0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1" u="none" strike="noStrike" normalizeH="0" baseline="0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atât</a:t>
            </a:r>
            <a:r>
              <a:rPr kumimoji="0" lang="en-US" sz="2000" b="1" i="1" u="none" strike="noStrike" normalizeH="0" baseline="0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1" u="none" strike="noStrike" normalizeH="0" baseline="0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sectorului</a:t>
            </a:r>
            <a:r>
              <a:rPr kumimoji="0" lang="en-US" sz="2000" b="1" i="1" u="none" strike="noStrike" normalizeH="0" baseline="0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1" u="none" strike="noStrike" normalizeH="0" baseline="0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agricultură</a:t>
            </a:r>
            <a:r>
              <a:rPr kumimoji="0" lang="en-US" sz="2000" b="1" i="1" u="none" strike="noStrike" normalizeH="0" baseline="0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1" u="none" strike="noStrike" normalizeH="0" baseline="0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cât</a:t>
            </a:r>
            <a:r>
              <a:rPr kumimoji="0" lang="en-US" sz="2000" b="1" i="1" u="none" strike="noStrike" normalizeH="0" baseline="0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1" u="none" strike="noStrike" normalizeH="0" baseline="0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și</a:t>
            </a:r>
            <a:r>
              <a:rPr kumimoji="0" lang="en-US" sz="2000" b="1" i="1" u="none" strike="noStrike" normalizeH="0" baseline="0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1" u="none" strike="noStrike" normalizeH="0" baseline="0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silvicultură</a:t>
            </a:r>
            <a:r>
              <a:rPr kumimoji="0" lang="en-US" sz="2000" b="1" i="1" u="none" strike="noStrike" normalizeH="0" baseline="0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, de </a:t>
            </a:r>
            <a:r>
              <a:rPr kumimoji="0" lang="en-US" sz="2000" b="1" i="1" u="none" strike="noStrike" normalizeH="0" baseline="0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exemplu</a:t>
            </a:r>
            <a:r>
              <a:rPr kumimoji="0" lang="en-US" sz="2000" b="1" i="1" u="none" strike="noStrike" normalizeH="0" baseline="0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1" u="none" strike="noStrike" normalizeH="0" baseline="0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formare</a:t>
            </a:r>
            <a:r>
              <a:rPr kumimoji="0" lang="en-US" sz="2000" b="1" i="1" u="none" strike="noStrike" normalizeH="0" baseline="0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1" u="none" strike="noStrike" normalizeH="0" baseline="0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profesională</a:t>
            </a:r>
            <a:r>
              <a:rPr kumimoji="0" lang="en-US" sz="2000" b="1" i="1" u="none" strike="noStrike" normalizeH="0" baseline="0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1" u="none" strike="noStrike" normalizeH="0" baseline="0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sau</a:t>
            </a:r>
            <a:r>
              <a:rPr kumimoji="0" lang="en-US" sz="2000" b="1" i="1" u="none" strike="noStrike" normalizeH="0" baseline="0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1" u="none" strike="noStrike" normalizeH="0" baseline="0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servicii</a:t>
            </a:r>
            <a:r>
              <a:rPr kumimoji="0" lang="en-US" sz="2000" b="1" i="1" u="none" strike="noStrike" normalizeH="0" baseline="0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 de </a:t>
            </a:r>
            <a:r>
              <a:rPr kumimoji="0" lang="en-US" sz="2000" b="1" i="1" u="none" strike="noStrike" normalizeH="0" baseline="0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consultanță</a:t>
            </a:r>
            <a:r>
              <a:rPr kumimoji="0" lang="en-US" sz="2000" b="1" i="1" u="none" strike="noStrike" normalizeH="0" baseline="0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ro-RO" sz="2000" b="1" i="0" u="none" strike="noStrike" normalizeH="0" baseline="0" dirty="0" smtClean="0">
              <a:ln w="10541" cmpd="sng">
                <a:solidFill>
                  <a:schemeClr val="accent3">
                    <a:lumMod val="75000"/>
                  </a:schemeClr>
                </a:solidFill>
                <a:prstDash val="solid"/>
              </a:ln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u="none" strike="noStrike" normalizeH="0" baseline="0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*** la </a:t>
            </a:r>
            <a:r>
              <a:rPr kumimoji="0" lang="en-US" sz="2000" b="1" i="1" u="none" strike="noStrike" normalizeH="0" baseline="0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suma</a:t>
            </a:r>
            <a:r>
              <a:rPr kumimoji="0" lang="en-US" sz="2000" b="1" i="1" u="none" strike="noStrike" normalizeH="0" baseline="0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 din </a:t>
            </a:r>
            <a:r>
              <a:rPr kumimoji="0" lang="en-US" sz="2000" b="1" i="1" u="none" strike="noStrike" normalizeH="0" baseline="0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tabel</a:t>
            </a:r>
            <a:r>
              <a:rPr kumimoji="0" lang="en-US" sz="2000" b="1" i="1" u="none" strike="noStrike" normalizeH="0" baseline="0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 se </a:t>
            </a:r>
            <a:r>
              <a:rPr kumimoji="0" lang="en-US" sz="2000" b="1" i="1" u="none" strike="noStrike" normalizeH="0" baseline="0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adauga</a:t>
            </a:r>
            <a:r>
              <a:rPr kumimoji="0" lang="en-US" sz="2000" b="1" i="1" u="none" strike="noStrike" normalizeH="0" baseline="0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1" u="none" strike="noStrike" normalizeH="0" baseline="0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contributia</a:t>
            </a:r>
            <a:r>
              <a:rPr kumimoji="0" lang="en-US" sz="2000" b="1" i="1" u="none" strike="noStrike" normalizeH="0" baseline="0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 din </a:t>
            </a:r>
            <a:r>
              <a:rPr kumimoji="0" lang="en-US" sz="2000" b="1" i="1" u="none" strike="noStrike" normalizeH="0" baseline="0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Bugetul</a:t>
            </a:r>
            <a:r>
              <a:rPr kumimoji="0" lang="en-US" sz="2000" b="1" i="1" u="none" strike="noStrike" normalizeH="0" baseline="0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 National (25%)</a:t>
            </a:r>
            <a:endParaRPr kumimoji="0" lang="en-US" sz="2000" b="1" i="0" u="none" strike="noStrike" normalizeH="0" baseline="0" dirty="0" smtClean="0">
              <a:ln w="10541" cmpd="sng">
                <a:solidFill>
                  <a:schemeClr val="accent3">
                    <a:lumMod val="75000"/>
                  </a:schemeClr>
                </a:solidFill>
                <a:prstDash val="solid"/>
              </a:ln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reptunghi 6"/>
          <p:cNvSpPr/>
          <p:nvPr/>
        </p:nvSpPr>
        <p:spPr>
          <a:xfrm>
            <a:off x="0" y="285728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u="sng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Ponderea</a:t>
            </a:r>
            <a:r>
              <a:rPr lang="en-US" b="1" u="sng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in </a:t>
            </a:r>
            <a:r>
              <a:rPr lang="en-US" b="1" u="sng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economia</a:t>
            </a:r>
            <a:r>
              <a:rPr lang="en-US" b="1" u="sng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u="sng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nationala</a:t>
            </a:r>
            <a:r>
              <a:rPr lang="en-US" b="1" u="sng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a </a:t>
            </a:r>
            <a:r>
              <a:rPr lang="en-US" b="1" u="sng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sectoarelor</a:t>
            </a:r>
            <a:r>
              <a:rPr lang="en-US" b="1" u="sng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i="1" u="sng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Agricultura</a:t>
            </a:r>
            <a:r>
              <a:rPr lang="en-US" b="1" i="1" u="sng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i="1" u="sng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si</a:t>
            </a:r>
            <a:r>
              <a:rPr lang="en-US" b="1" i="1" u="sng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i="1" u="sng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industria</a:t>
            </a:r>
            <a:r>
              <a:rPr lang="en-US" b="1" i="1" u="sng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i="1" u="sng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alimentara</a:t>
            </a:r>
            <a:r>
              <a:rPr lang="en-US" b="1" u="sng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u="sng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si</a:t>
            </a:r>
            <a:r>
              <a:rPr lang="en-US" b="1" u="sng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i="1" u="sng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Silvicultura</a:t>
            </a:r>
            <a:r>
              <a:rPr lang="en-US" b="1" i="1" u="sng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i="1" u="sng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si</a:t>
            </a:r>
            <a:r>
              <a:rPr lang="en-US" b="1" i="1" u="sng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i="1" u="sng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industria</a:t>
            </a:r>
            <a:r>
              <a:rPr lang="en-US" b="1" i="1" u="sng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i="1" u="sng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lemnului</a:t>
            </a:r>
            <a:r>
              <a:rPr lang="en-US" b="1" u="sng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, </a:t>
            </a:r>
            <a:r>
              <a:rPr lang="en-US" b="1" u="sng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precum</a:t>
            </a:r>
            <a:r>
              <a:rPr lang="en-US" b="1" u="sng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u="sng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si</a:t>
            </a:r>
            <a:r>
              <a:rPr lang="en-US" b="1" u="sng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u="sng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raportul</a:t>
            </a:r>
            <a:r>
              <a:rPr lang="en-US" b="1" u="sng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u="sng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posibil</a:t>
            </a:r>
            <a:r>
              <a:rPr lang="en-US" b="1" u="sng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de </a:t>
            </a:r>
            <a:r>
              <a:rPr lang="en-US" b="1" u="sng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alocare</a:t>
            </a:r>
            <a:r>
              <a:rPr lang="en-US" b="1" u="sng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a </a:t>
            </a:r>
            <a:r>
              <a:rPr lang="en-US" b="1" u="sng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resurselor</a:t>
            </a:r>
            <a:r>
              <a:rPr lang="en-US" b="1" u="sng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din </a:t>
            </a:r>
            <a:r>
              <a:rPr lang="en-US" b="1" u="sng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FEADR</a:t>
            </a:r>
            <a:r>
              <a:rPr lang="en-US" b="1" u="sng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2014-2020 </a:t>
            </a:r>
            <a:r>
              <a:rPr lang="en-US" b="1" u="sng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intre</a:t>
            </a:r>
            <a:r>
              <a:rPr lang="en-US" b="1" u="sng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u="sng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cele</a:t>
            </a:r>
            <a:r>
              <a:rPr lang="en-US" b="1" u="sng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u="sng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doua</a:t>
            </a:r>
            <a:r>
              <a:rPr lang="en-US" b="1" u="sng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u="sng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sectoare</a:t>
            </a:r>
            <a:endParaRPr lang="ro-RO" b="1" dirty="0">
              <a:ln w="10541" cmpd="sng">
                <a:solidFill>
                  <a:schemeClr val="accent3">
                    <a:lumMod val="75000"/>
                  </a:schemeClr>
                </a:solidFill>
                <a:prstDash val="solid"/>
              </a:ln>
            </a:endParaRPr>
          </a:p>
        </p:txBody>
      </p:sp>
      <p:graphicFrame>
        <p:nvGraphicFramePr>
          <p:cNvPr id="8" name="Tabel 7"/>
          <p:cNvGraphicFramePr>
            <a:graphicFrameLocks noGrp="1"/>
          </p:cNvGraphicFramePr>
          <p:nvPr/>
        </p:nvGraphicFramePr>
        <p:xfrm>
          <a:off x="142844" y="1428734"/>
          <a:ext cx="8858313" cy="3786214"/>
        </p:xfrm>
        <a:graphic>
          <a:graphicData uri="http://schemas.openxmlformats.org/drawingml/2006/table">
            <a:tbl>
              <a:tblPr/>
              <a:tblGrid>
                <a:gridCol w="3251857"/>
                <a:gridCol w="1274454"/>
                <a:gridCol w="885832"/>
                <a:gridCol w="1043948"/>
                <a:gridCol w="1052521"/>
                <a:gridCol w="1349701"/>
              </a:tblGrid>
              <a:tr h="12620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Date      INS 2011</a:t>
                      </a:r>
                      <a:endParaRPr lang="ro-RO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Agricultura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si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err="1" smtClean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Industria</a:t>
                      </a: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Alimentara</a:t>
                      </a:r>
                      <a:endParaRPr lang="ro-RO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Silvicultura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si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Industria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Lemnului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 </a:t>
                      </a:r>
                      <a:endParaRPr lang="ro-RO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RAPORT</a:t>
                      </a:r>
                      <a:endParaRPr lang="ro-RO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de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influenta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 in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economie</a:t>
                      </a:r>
                      <a:endParaRPr lang="ro-RO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4206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Suprafata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 </a:t>
                      </a:r>
                      <a:endParaRPr lang="ro-RO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14.600.000</a:t>
                      </a:r>
                      <a:endParaRPr lang="ro-RO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ha</a:t>
                      </a:r>
                      <a:endParaRPr lang="ro-RO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6.700.000</a:t>
                      </a:r>
                      <a:endParaRPr lang="ro-RO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ha</a:t>
                      </a:r>
                      <a:endParaRPr lang="ro-RO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2,2</a:t>
                      </a:r>
                      <a:endParaRPr lang="ro-RO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6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Numar proprietati </a:t>
                      </a:r>
                      <a:endParaRPr lang="ro-RO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4.000.000</a:t>
                      </a:r>
                      <a:endParaRPr lang="ro-RO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 </a:t>
                      </a:r>
                      <a:endParaRPr lang="ro-RO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800.000</a:t>
                      </a:r>
                      <a:endParaRPr lang="ro-RO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 </a:t>
                      </a:r>
                      <a:endParaRPr lang="ro-RO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Arial Narrow"/>
                          <a:ea typeface="Times New Roman"/>
                          <a:cs typeface="Times New Roman"/>
                        </a:rPr>
                        <a:t>5,0</a:t>
                      </a:r>
                      <a:endParaRPr lang="ro-RO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4206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Numar de companii</a:t>
                      </a:r>
                      <a:endParaRPr lang="ro-RO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20.882</a:t>
                      </a:r>
                      <a:endParaRPr lang="ro-RO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 </a:t>
                      </a:r>
                      <a:endParaRPr lang="ro-RO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12.537</a:t>
                      </a:r>
                      <a:endParaRPr lang="ro-RO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 </a:t>
                      </a:r>
                      <a:endParaRPr lang="ro-RO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Arial Narrow"/>
                          <a:ea typeface="Times New Roman"/>
                          <a:cs typeface="Times New Roman"/>
                        </a:rPr>
                        <a:t>1,7</a:t>
                      </a:r>
                      <a:endParaRPr lang="ro-RO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6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Angajati inregistrati</a:t>
                      </a:r>
                      <a:endParaRPr lang="ro-RO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285.491</a:t>
                      </a:r>
                      <a:endParaRPr lang="ro-RO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 </a:t>
                      </a:r>
                      <a:endParaRPr lang="ro-RO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142.676</a:t>
                      </a:r>
                      <a:endParaRPr lang="ro-RO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 </a:t>
                      </a:r>
                      <a:endParaRPr lang="ro-RO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2,0</a:t>
                      </a:r>
                      <a:endParaRPr lang="ro-RO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4206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Ponderea in PIB*</a:t>
                      </a:r>
                      <a:endParaRPr lang="ro-RO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13,5</a:t>
                      </a:r>
                      <a:endParaRPr lang="ro-RO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%</a:t>
                      </a:r>
                      <a:endParaRPr lang="ro-RO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3,5</a:t>
                      </a:r>
                      <a:endParaRPr lang="ro-RO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%</a:t>
                      </a:r>
                      <a:endParaRPr lang="ro-RO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3,9</a:t>
                      </a:r>
                      <a:endParaRPr lang="ro-RO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6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Ponderea in Exporturi Nationale</a:t>
                      </a:r>
                      <a:endParaRPr lang="ro-RO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10,0</a:t>
                      </a:r>
                      <a:endParaRPr lang="ro-RO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%</a:t>
                      </a:r>
                      <a:endParaRPr lang="ro-RO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7,0</a:t>
                      </a:r>
                      <a:endParaRPr lang="ro-RO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%</a:t>
                      </a:r>
                      <a:endParaRPr lang="ro-RO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1,4</a:t>
                      </a:r>
                      <a:endParaRPr lang="ro-RO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</a:tbl>
          </a:graphicData>
        </a:graphic>
      </p:graphicFrame>
      <p:sp>
        <p:nvSpPr>
          <p:cNvPr id="9" name="Dreptunghi 8"/>
          <p:cNvSpPr/>
          <p:nvPr/>
        </p:nvSpPr>
        <p:spPr>
          <a:xfrm>
            <a:off x="142844" y="5214950"/>
            <a:ext cx="3525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*</a:t>
            </a:r>
            <a:r>
              <a:rPr lang="en-US" b="1" i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Tabel</a:t>
            </a:r>
            <a:r>
              <a:rPr lang="en-US" b="1" i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INS - </a:t>
            </a:r>
            <a:r>
              <a:rPr lang="en-US" b="1" i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CON105D</a:t>
            </a:r>
            <a:r>
              <a:rPr lang="en-US" b="1" i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- </a:t>
            </a:r>
            <a:r>
              <a:rPr lang="en-US" b="1" i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valori</a:t>
            </a:r>
            <a:r>
              <a:rPr lang="en-US" b="1" i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2010</a:t>
            </a:r>
            <a:endParaRPr lang="ro-RO" b="1" dirty="0">
              <a:ln w="10541" cmpd="sng">
                <a:solidFill>
                  <a:schemeClr val="accent3">
                    <a:lumMod val="75000"/>
                  </a:schemeClr>
                </a:solidFill>
                <a:prstDash val="solid"/>
              </a:ln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285728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normalizeH="0" baseline="0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Alocarea</a:t>
            </a:r>
            <a:r>
              <a:rPr kumimoji="0" lang="en-US" sz="2000" b="1" i="0" u="sng" strike="noStrike" normalizeH="0" baseline="0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sng" strike="noStrike" normalizeH="0" baseline="0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financiara</a:t>
            </a:r>
            <a:r>
              <a:rPr kumimoji="0" lang="en-US" sz="2000" b="1" i="0" u="sng" strike="noStrike" normalizeH="0" baseline="0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 minima </a:t>
            </a:r>
            <a:r>
              <a:rPr kumimoji="0" lang="en-US" sz="2000" b="1" i="0" u="sng" strike="noStrike" normalizeH="0" baseline="0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si</a:t>
            </a:r>
            <a:r>
              <a:rPr kumimoji="0" lang="en-US" sz="2000" b="1" i="0" u="sng" strike="noStrike" normalizeH="0" baseline="0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 maxima </a:t>
            </a:r>
            <a:r>
              <a:rPr kumimoji="0" lang="en-US" sz="2000" b="1" i="0" u="sng" strike="noStrike" normalizeH="0" baseline="0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catre</a:t>
            </a:r>
            <a:r>
              <a:rPr kumimoji="0" lang="en-US" sz="2000" b="1" i="0" u="sng" strike="noStrike" normalizeH="0" baseline="0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sng" strike="noStrike" normalizeH="0" baseline="0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Sectorul</a:t>
            </a:r>
            <a:r>
              <a:rPr kumimoji="0" lang="en-US" sz="2000" b="1" i="0" u="sng" strike="noStrike" normalizeH="0" baseline="0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sng" strike="noStrike" normalizeH="0" baseline="0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silvicultura</a:t>
            </a:r>
            <a:r>
              <a:rPr kumimoji="0" lang="en-US" sz="2000" b="1" i="0" u="sng" strike="noStrike" normalizeH="0" baseline="0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sng" strike="noStrike" normalizeH="0" baseline="0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si</a:t>
            </a:r>
            <a:r>
              <a:rPr kumimoji="0" lang="en-US" sz="2000" b="1" i="0" u="sng" strike="noStrike" normalizeH="0" baseline="0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sng" strike="noStrike" normalizeH="0" baseline="0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industria</a:t>
            </a:r>
            <a:r>
              <a:rPr kumimoji="0" lang="en-US" sz="2000" b="1" i="0" u="sng" strike="noStrike" normalizeH="0" baseline="0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sng" strike="noStrike" normalizeH="0" baseline="0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lemnului</a:t>
            </a:r>
            <a:r>
              <a:rPr kumimoji="0" lang="en-US" sz="2000" b="1" i="0" u="sng" strike="noStrike" normalizeH="0" baseline="0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o-RO" sz="2000" b="1" i="0" u="none" strike="noStrike" normalizeH="0" baseline="0" dirty="0" smtClean="0">
              <a:ln w="10541" cmpd="sng">
                <a:solidFill>
                  <a:schemeClr val="accent3">
                    <a:lumMod val="75000"/>
                  </a:schemeClr>
                </a:solidFill>
                <a:prstDash val="solid"/>
              </a:ln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normalizeH="0" baseline="0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din </a:t>
            </a:r>
            <a:r>
              <a:rPr kumimoji="0" lang="en-US" sz="2000" b="1" i="0" u="sng" strike="noStrike" normalizeH="0" baseline="0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FEADR</a:t>
            </a:r>
            <a:r>
              <a:rPr kumimoji="0" lang="en-US" sz="2000" b="1" i="0" u="sng" strike="noStrike" normalizeH="0" baseline="0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latin typeface="Arial Narrow" pitchFamily="34" charset="0"/>
                <a:ea typeface="Calibri" pitchFamily="34" charset="0"/>
                <a:cs typeface="Times New Roman" pitchFamily="18" charset="0"/>
              </a:rPr>
              <a:t> 2014-2020</a:t>
            </a:r>
            <a:endParaRPr kumimoji="0" lang="en-US" sz="2000" b="1" i="0" u="none" strike="noStrike" normalizeH="0" baseline="0" dirty="0" smtClean="0">
              <a:ln w="10541" cmpd="sng">
                <a:solidFill>
                  <a:schemeClr val="accent3">
                    <a:lumMod val="75000"/>
                  </a:schemeClr>
                </a:solidFill>
                <a:prstDash val="solid"/>
              </a:ln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642910" y="1214419"/>
          <a:ext cx="7858181" cy="4000530"/>
        </p:xfrm>
        <a:graphic>
          <a:graphicData uri="http://schemas.openxmlformats.org/drawingml/2006/table">
            <a:tbl>
              <a:tblPr/>
              <a:tblGrid>
                <a:gridCol w="2568990"/>
                <a:gridCol w="399459"/>
                <a:gridCol w="1183013"/>
                <a:gridCol w="1276004"/>
                <a:gridCol w="1276004"/>
                <a:gridCol w="1154711"/>
              </a:tblGrid>
              <a:tr h="1030458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Raport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 pondere in economia nationala</a:t>
                      </a:r>
                      <a:endParaRPr lang="ro-RO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Valoare Pilonul II </a:t>
                      </a:r>
                      <a:endParaRPr lang="ro-RO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Alocare Sectorul Silvicultura Industria Lemnului</a:t>
                      </a:r>
                      <a:endParaRPr lang="ro-RO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</a:tr>
              <a:tr h="990024">
                <a:tc gridSpan="2"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fara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 15% din pilonul I </a:t>
                      </a:r>
                      <a:r>
                        <a:rPr lang="en-US" sz="1600" b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(mld.euro)</a:t>
                      </a:r>
                      <a:endParaRPr lang="ro-RO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cu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 15% din pilonul I </a:t>
                      </a:r>
                      <a:r>
                        <a:rPr lang="en-US" sz="1600" b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(mld.euro)</a:t>
                      </a:r>
                      <a:endParaRPr lang="ro-RO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fara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 15% din pilonul I </a:t>
                      </a:r>
                      <a:r>
                        <a:rPr lang="en-US" sz="1600" b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(mld.euro)</a:t>
                      </a:r>
                      <a:endParaRPr lang="ro-RO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cu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 15% din pilonul I </a:t>
                      </a:r>
                      <a:r>
                        <a:rPr lang="en-US" sz="1600" b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(mld.euro)</a:t>
                      </a:r>
                      <a:endParaRPr lang="ro-RO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0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Suprafata </a:t>
                      </a:r>
                      <a:endParaRPr lang="ro-RO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2,2</a:t>
                      </a:r>
                      <a:endParaRPr lang="ro-RO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4,6</a:t>
                      </a:r>
                      <a:endParaRPr lang="ro-RO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6,2</a:t>
                      </a:r>
                      <a:endParaRPr lang="ro-RO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2,09</a:t>
                      </a:r>
                      <a:endParaRPr lang="ro-RO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2,82</a:t>
                      </a:r>
                      <a:endParaRPr lang="ro-RO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0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Numar proprietati </a:t>
                      </a:r>
                      <a:endParaRPr lang="ro-RO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5,0</a:t>
                      </a:r>
                      <a:endParaRPr lang="ro-RO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4,6</a:t>
                      </a:r>
                      <a:endParaRPr lang="ro-RO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6,2</a:t>
                      </a:r>
                      <a:endParaRPr lang="ro-RO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0,92</a:t>
                      </a:r>
                      <a:endParaRPr lang="ro-RO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1,24</a:t>
                      </a:r>
                      <a:endParaRPr lang="ro-RO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</a:tr>
              <a:tr h="3300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Numar de companii</a:t>
                      </a:r>
                      <a:endParaRPr lang="ro-RO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1,7</a:t>
                      </a:r>
                      <a:endParaRPr lang="ro-RO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4,6</a:t>
                      </a:r>
                      <a:endParaRPr lang="ro-RO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6,2</a:t>
                      </a:r>
                      <a:endParaRPr lang="ro-RO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2,71</a:t>
                      </a:r>
                      <a:endParaRPr lang="ro-RO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3,65</a:t>
                      </a:r>
                      <a:endParaRPr lang="ro-RO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0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Angajati inregistrati</a:t>
                      </a:r>
                      <a:endParaRPr lang="ro-RO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2,0</a:t>
                      </a:r>
                      <a:endParaRPr lang="ro-RO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4,6</a:t>
                      </a:r>
                      <a:endParaRPr lang="ro-RO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6,2</a:t>
                      </a:r>
                      <a:endParaRPr lang="ro-RO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2,30</a:t>
                      </a:r>
                      <a:endParaRPr lang="ro-RO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3,10</a:t>
                      </a:r>
                      <a:endParaRPr lang="ro-RO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0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Ponderea in PIB</a:t>
                      </a:r>
                      <a:endParaRPr lang="ro-RO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3,9</a:t>
                      </a:r>
                      <a:endParaRPr lang="ro-RO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4,6</a:t>
                      </a:r>
                      <a:endParaRPr lang="ro-RO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6,2</a:t>
                      </a:r>
                      <a:endParaRPr lang="ro-RO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1,18</a:t>
                      </a:r>
                      <a:endParaRPr lang="ro-RO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1,59</a:t>
                      </a:r>
                      <a:endParaRPr lang="ro-RO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0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Ponderea in Exporturi Nationale</a:t>
                      </a:r>
                      <a:endParaRPr lang="ro-RO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1,4</a:t>
                      </a:r>
                      <a:endParaRPr lang="ro-RO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4,6</a:t>
                      </a:r>
                      <a:endParaRPr lang="ro-RO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6,2</a:t>
                      </a:r>
                      <a:endParaRPr lang="ro-RO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3,29</a:t>
                      </a:r>
                      <a:endParaRPr lang="ro-RO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 Narrow"/>
                          <a:ea typeface="Times New Roman"/>
                          <a:cs typeface="Times New Roman"/>
                        </a:rPr>
                        <a:t>4,43</a:t>
                      </a:r>
                      <a:endParaRPr lang="ro-RO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el 5"/>
          <p:cNvGraphicFramePr>
            <a:graphicFrameLocks noGrp="1"/>
          </p:cNvGraphicFramePr>
          <p:nvPr/>
        </p:nvGraphicFramePr>
        <p:xfrm>
          <a:off x="714348" y="5500702"/>
          <a:ext cx="7858180" cy="742762"/>
        </p:xfrm>
        <a:graphic>
          <a:graphicData uri="http://schemas.openxmlformats.org/drawingml/2006/table">
            <a:tbl>
              <a:tblPr/>
              <a:tblGrid>
                <a:gridCol w="769633"/>
                <a:gridCol w="7088547"/>
              </a:tblGrid>
              <a:tr h="3713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Arial Narrow"/>
                          <a:ea typeface="Calibri"/>
                          <a:cs typeface="Times New Roman"/>
                        </a:rPr>
                        <a:t>Valoare</a:t>
                      </a:r>
                      <a:endParaRPr lang="ro-RO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 Narrow"/>
                          <a:ea typeface="Calibri"/>
                          <a:cs typeface="Times New Roman"/>
                        </a:rPr>
                        <a:t>Alocare </a:t>
                      </a:r>
                      <a:r>
                        <a:rPr lang="en-US" sz="1600" b="1">
                          <a:latin typeface="Arial Narrow"/>
                          <a:ea typeface="Calibri"/>
                          <a:cs typeface="Times New Roman"/>
                        </a:rPr>
                        <a:t>minima</a:t>
                      </a:r>
                      <a:r>
                        <a:rPr lang="en-US" sz="1600">
                          <a:latin typeface="Arial Narrow"/>
                          <a:ea typeface="Calibri"/>
                          <a:cs typeface="Times New Roman"/>
                        </a:rPr>
                        <a:t> sectorului Silvicultura si industria lemnului in baza ponderii in economie</a:t>
                      </a:r>
                      <a:endParaRPr lang="ro-RO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13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rial Narrow"/>
                          <a:ea typeface="Calibri"/>
                          <a:cs typeface="Times New Roman"/>
                        </a:rPr>
                        <a:t>Valoare</a:t>
                      </a:r>
                      <a:endParaRPr lang="ro-RO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Arial Narrow"/>
                          <a:ea typeface="Calibri"/>
                          <a:cs typeface="Times New Roman"/>
                        </a:rPr>
                        <a:t>Alocare</a:t>
                      </a:r>
                      <a:r>
                        <a:rPr lang="en-US" sz="1600" dirty="0">
                          <a:latin typeface="Arial Narro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>
                          <a:latin typeface="Arial Narrow"/>
                          <a:ea typeface="Calibri"/>
                          <a:cs typeface="Times New Roman"/>
                        </a:rPr>
                        <a:t>maxima</a:t>
                      </a:r>
                      <a:r>
                        <a:rPr lang="en-US" sz="1600" dirty="0">
                          <a:latin typeface="Arial Narro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Arial Narrow"/>
                          <a:ea typeface="Calibri"/>
                          <a:cs typeface="Times New Roman"/>
                        </a:rPr>
                        <a:t>sectorului</a:t>
                      </a:r>
                      <a:r>
                        <a:rPr lang="en-US" sz="1600" dirty="0">
                          <a:latin typeface="Arial Narro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Arial Narrow"/>
                          <a:ea typeface="Calibri"/>
                          <a:cs typeface="Times New Roman"/>
                        </a:rPr>
                        <a:t>Silvicultura</a:t>
                      </a:r>
                      <a:r>
                        <a:rPr lang="en-US" sz="1600" dirty="0">
                          <a:latin typeface="Arial Narro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Arial Narrow"/>
                          <a:ea typeface="Calibri"/>
                          <a:cs typeface="Times New Roman"/>
                        </a:rPr>
                        <a:t>si</a:t>
                      </a:r>
                      <a:r>
                        <a:rPr lang="en-US" sz="1600" dirty="0">
                          <a:latin typeface="Arial Narro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Arial Narrow"/>
                          <a:ea typeface="Calibri"/>
                          <a:cs typeface="Times New Roman"/>
                        </a:rPr>
                        <a:t>industria</a:t>
                      </a:r>
                      <a:r>
                        <a:rPr lang="en-US" sz="1600" dirty="0">
                          <a:latin typeface="Arial Narro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Arial Narrow"/>
                          <a:ea typeface="Calibri"/>
                          <a:cs typeface="Times New Roman"/>
                        </a:rPr>
                        <a:t>lemnului</a:t>
                      </a:r>
                      <a:r>
                        <a:rPr lang="en-US" sz="1600" dirty="0">
                          <a:latin typeface="Arial Narrow"/>
                          <a:ea typeface="Calibri"/>
                          <a:cs typeface="Times New Roman"/>
                        </a:rPr>
                        <a:t> in </a:t>
                      </a:r>
                      <a:r>
                        <a:rPr lang="en-US" sz="1600" dirty="0" err="1">
                          <a:latin typeface="Arial Narrow"/>
                          <a:ea typeface="Calibri"/>
                          <a:cs typeface="Times New Roman"/>
                        </a:rPr>
                        <a:t>baza</a:t>
                      </a:r>
                      <a:r>
                        <a:rPr lang="en-US" sz="1600" dirty="0">
                          <a:latin typeface="Arial Narro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Arial Narrow"/>
                          <a:ea typeface="Calibri"/>
                          <a:cs typeface="Times New Roman"/>
                        </a:rPr>
                        <a:t>ponderii</a:t>
                      </a:r>
                      <a:r>
                        <a:rPr lang="en-US" sz="1600" dirty="0">
                          <a:latin typeface="Arial Narrow"/>
                          <a:ea typeface="Calibri"/>
                          <a:cs typeface="Times New Roman"/>
                        </a:rPr>
                        <a:t> in </a:t>
                      </a:r>
                      <a:r>
                        <a:rPr lang="en-US" sz="1600" dirty="0" err="1">
                          <a:latin typeface="Arial Narrow"/>
                          <a:ea typeface="Calibri"/>
                          <a:cs typeface="Times New Roman"/>
                        </a:rPr>
                        <a:t>economie</a:t>
                      </a:r>
                      <a:endParaRPr lang="ro-RO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	</a:t>
            </a:r>
            <a:endParaRPr lang="en-US" b="1" dirty="0" smtClean="0">
              <a:ln w="10541" cmpd="sng">
                <a:solidFill>
                  <a:schemeClr val="accent3">
                    <a:lumMod val="75000"/>
                  </a:schemeClr>
                </a:solidFill>
                <a:prstDash val="solid"/>
              </a:ln>
            </a:endParaRPr>
          </a:p>
          <a:p>
            <a:pPr algn="ctr">
              <a:buNone/>
            </a:pPr>
            <a:endParaRPr lang="en-US" b="1" dirty="0" smtClean="0">
              <a:ln w="10541" cmpd="sng">
                <a:solidFill>
                  <a:schemeClr val="accent3">
                    <a:lumMod val="75000"/>
                  </a:schemeClr>
                </a:solidFill>
                <a:prstDash val="solid"/>
              </a:ln>
            </a:endParaRPr>
          </a:p>
          <a:p>
            <a:pPr algn="ctr">
              <a:buNone/>
            </a:pPr>
            <a:r>
              <a:rPr lang="ro-RO" b="1" dirty="0" smtClean="0"/>
              <a:t>Suma </a:t>
            </a:r>
            <a:r>
              <a:rPr lang="ro-RO" b="1" dirty="0" smtClean="0"/>
              <a:t>propusă </a:t>
            </a:r>
            <a:r>
              <a:rPr lang="en-US" b="1" dirty="0" smtClean="0"/>
              <a:t>de MADR </a:t>
            </a:r>
            <a:r>
              <a:rPr lang="ro-RO" b="1" dirty="0" smtClean="0"/>
              <a:t>pentru </a:t>
            </a:r>
            <a:r>
              <a:rPr lang="ro-RO" b="1" dirty="0" smtClean="0"/>
              <a:t>sectorul forestier și industria lemnului nu reflectă necesitățile domeniului și măsurile necesar a fi </a:t>
            </a:r>
            <a:r>
              <a:rPr lang="ro-RO" b="1" dirty="0" smtClean="0"/>
              <a:t>întreprinse</a:t>
            </a:r>
            <a:r>
              <a:rPr lang="en-US" b="1" dirty="0" smtClean="0"/>
              <a:t>.</a:t>
            </a:r>
            <a:endParaRPr lang="ro-RO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n-US" sz="3300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	</a:t>
            </a:r>
            <a:r>
              <a:rPr lang="en-US" sz="3300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î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n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baza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principiilor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de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legalitate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,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eficienţă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şi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transparenţă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a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utilizării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fondurilor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europene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,</a:t>
            </a:r>
            <a:r>
              <a:rPr lang="ro-RO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rugăm reprezentanții </a:t>
            </a:r>
            <a:r>
              <a:rPr lang="ro-RO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MADR</a:t>
            </a:r>
            <a:r>
              <a:rPr lang="ro-RO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să ne comunice 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criteriile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și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modul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de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calcul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utilizate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în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alocarea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fondurilor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prin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P.N.D.R.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2014-2020.</a:t>
            </a:r>
          </a:p>
          <a:p>
            <a:pPr algn="just">
              <a:buNone/>
            </a:pPr>
            <a:endParaRPr lang="ro-RO" b="1" dirty="0" smtClean="0">
              <a:ln w="10541" cmpd="sng">
                <a:solidFill>
                  <a:schemeClr val="accent3">
                    <a:lumMod val="75000"/>
                  </a:schemeClr>
                </a:solidFill>
                <a:prstDash val="solid"/>
              </a:ln>
            </a:endParaRPr>
          </a:p>
          <a:p>
            <a:pPr algn="just">
              <a:buNone/>
            </a:pP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	De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asemenea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,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solicităm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implicarea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factorilor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decizionali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pentru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înaintarea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unei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propuneri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fundamentate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a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alocării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financiare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destinate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domeniului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silvic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în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cadrul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P.N.D.R.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2014-2020, care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să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reflecte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în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mod real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necesitățile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sectorului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forestier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și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ale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industriei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lemnului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.</a:t>
            </a:r>
            <a:endParaRPr lang="ro-RO" b="1" dirty="0" smtClean="0">
              <a:ln w="10541" cmpd="sng">
                <a:solidFill>
                  <a:schemeClr val="accent3">
                    <a:lumMod val="75000"/>
                  </a:schemeClr>
                </a:solidFill>
                <a:prstDash val="solid"/>
              </a:ln>
            </a:endParaRPr>
          </a:p>
          <a:p>
            <a:endParaRPr lang="ro-RO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CINE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SUNTEM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?</a:t>
            </a:r>
            <a:endParaRPr lang="ro-RO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" name="Substituent conținut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Federatia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Proprietarilor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de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Paduri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si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Pasuni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din Romania – Nostra Silva</a:t>
            </a:r>
          </a:p>
          <a:p>
            <a:pPr algn="ctr">
              <a:buNone/>
            </a:pPr>
            <a:r>
              <a:rPr lang="en-US" sz="2600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In Romania </a:t>
            </a:r>
            <a:r>
              <a:rPr lang="en-US" sz="2600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exista</a:t>
            </a:r>
            <a:r>
              <a:rPr lang="en-US" sz="2600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sz="2600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peste</a:t>
            </a:r>
            <a:r>
              <a:rPr lang="en-US" sz="2600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850.000 de </a:t>
            </a:r>
            <a:r>
              <a:rPr lang="en-US" sz="2600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proprietari</a:t>
            </a:r>
            <a:r>
              <a:rPr lang="en-US" sz="2600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de </a:t>
            </a:r>
            <a:r>
              <a:rPr lang="en-US" sz="2600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paduri</a:t>
            </a:r>
            <a:endParaRPr lang="ro-RO" sz="2600" b="1" dirty="0">
              <a:ln w="10541" cmpd="sng">
                <a:solidFill>
                  <a:schemeClr val="accent3">
                    <a:lumMod val="75000"/>
                  </a:schemeClr>
                </a:solidFill>
                <a:prstDash val="solid"/>
              </a:ln>
            </a:endParaRPr>
          </a:p>
        </p:txBody>
      </p:sp>
      <p:pic>
        <p:nvPicPr>
          <p:cNvPr id="15362" name="Picture 2" descr="C:\Users\Levant\Desktop\ppp\silv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1214422"/>
            <a:ext cx="3181374" cy="321186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o-RO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Dezvoltarea sectorului forestier și al industriei lemnului</a:t>
            </a:r>
            <a:endParaRPr lang="en-US" b="1" dirty="0" smtClean="0">
              <a:ln w="10541" cmpd="sng">
                <a:solidFill>
                  <a:schemeClr val="accent3">
                    <a:lumMod val="75000"/>
                  </a:schemeClr>
                </a:solidFill>
                <a:prstDash val="solid"/>
              </a:ln>
            </a:endParaRPr>
          </a:p>
          <a:p>
            <a:pPr algn="just"/>
            <a:r>
              <a:rPr lang="ro-RO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Crearea de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zeci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de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mii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de</a:t>
            </a:r>
            <a:r>
              <a:rPr lang="ro-RO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noi locuri de muncă în mediul rural</a:t>
            </a:r>
            <a:endParaRPr lang="en-US" b="1" dirty="0" smtClean="0">
              <a:ln w="10541" cmpd="sng">
                <a:solidFill>
                  <a:schemeClr val="accent3">
                    <a:lumMod val="75000"/>
                  </a:schemeClr>
                </a:solidFill>
                <a:prstDash val="solid"/>
              </a:ln>
            </a:endParaRPr>
          </a:p>
          <a:p>
            <a:pPr algn="just"/>
            <a:r>
              <a:rPr lang="ro-RO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Implementarea cu maximă eficiență, comparativ cu sectorul agricol, a măsurilor de combatere a schimbărilor climatice sau de adaptare la </a:t>
            </a:r>
            <a:r>
              <a:rPr lang="ro-RO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acestea</a:t>
            </a:r>
            <a:endParaRPr lang="ro-RO" b="1" dirty="0">
              <a:ln w="10541" cmpd="sng">
                <a:solidFill>
                  <a:schemeClr val="accent3">
                    <a:lumMod val="75000"/>
                  </a:schemeClr>
                </a:solidFill>
                <a:prstDash val="solid"/>
              </a:ln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tăierile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ilegale</a:t>
            </a:r>
            <a:endParaRPr lang="en-US" b="1" dirty="0" smtClean="0">
              <a:ln w="10541" cmpd="sng">
                <a:solidFill>
                  <a:schemeClr val="accent3">
                    <a:lumMod val="75000"/>
                  </a:schemeClr>
                </a:solidFill>
                <a:prstDash val="solid"/>
              </a:ln>
            </a:endParaRPr>
          </a:p>
          <a:p>
            <a:endParaRPr lang="ro-RO" b="1" dirty="0" smtClean="0">
              <a:ln w="10541" cmpd="sng">
                <a:solidFill>
                  <a:schemeClr val="accent3">
                    <a:lumMod val="75000"/>
                  </a:schemeClr>
                </a:solidFill>
                <a:prstDash val="solid"/>
              </a:ln>
            </a:endParaRPr>
          </a:p>
          <a:p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lipsa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accesibilității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masei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lemnoase</a:t>
            </a:r>
            <a:endParaRPr lang="en-US" b="1" dirty="0" smtClean="0">
              <a:ln w="10541" cmpd="sng">
                <a:solidFill>
                  <a:schemeClr val="accent3">
                    <a:lumMod val="75000"/>
                  </a:schemeClr>
                </a:solidFill>
                <a:prstDash val="solid"/>
              </a:ln>
            </a:endParaRPr>
          </a:p>
          <a:p>
            <a:endParaRPr lang="ro-RO" b="1" dirty="0" smtClean="0">
              <a:ln w="10541" cmpd="sng">
                <a:solidFill>
                  <a:schemeClr val="accent3">
                    <a:lumMod val="75000"/>
                  </a:schemeClr>
                </a:solidFill>
                <a:prstDash val="solid"/>
              </a:ln>
            </a:endParaRPr>
          </a:p>
          <a:p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prejudicii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de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mediu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și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insecuritatea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muncii</a:t>
            </a:r>
            <a:endParaRPr lang="en-US" b="1" dirty="0" smtClean="0">
              <a:ln w="10541" cmpd="sng">
                <a:solidFill>
                  <a:schemeClr val="accent3">
                    <a:lumMod val="75000"/>
                  </a:schemeClr>
                </a:solidFill>
                <a:prstDash val="solid"/>
              </a:ln>
            </a:endParaRPr>
          </a:p>
          <a:p>
            <a:endParaRPr lang="ro-RO" b="1" dirty="0" smtClean="0">
              <a:ln w="10541" cmpd="sng">
                <a:solidFill>
                  <a:schemeClr val="accent3">
                    <a:lumMod val="75000"/>
                  </a:schemeClr>
                </a:solidFill>
                <a:prstDash val="solid"/>
              </a:ln>
            </a:endParaRPr>
          </a:p>
          <a:p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infrastructura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deficitară</a:t>
            </a:r>
            <a:endParaRPr lang="en-US" b="1" dirty="0" smtClean="0">
              <a:ln w="10541" cmpd="sng">
                <a:solidFill>
                  <a:schemeClr val="accent3">
                    <a:lumMod val="75000"/>
                  </a:schemeClr>
                </a:solidFill>
                <a:prstDash val="solid"/>
              </a:ln>
            </a:endParaRPr>
          </a:p>
          <a:p>
            <a:endParaRPr lang="ro-RO" b="1" dirty="0" smtClean="0">
              <a:ln w="10541" cmpd="sng">
                <a:solidFill>
                  <a:schemeClr val="accent3">
                    <a:lumMod val="75000"/>
                  </a:schemeClr>
                </a:solidFill>
                <a:prstDash val="solid"/>
              </a:ln>
            </a:endParaRPr>
          </a:p>
          <a:p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lipsa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/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inaplicabilitatea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programelor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de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împădurire</a:t>
            </a:r>
            <a:endParaRPr lang="ro-RO" b="1" dirty="0" smtClean="0">
              <a:ln w="10541" cmpd="sng">
                <a:solidFill>
                  <a:schemeClr val="accent3">
                    <a:lumMod val="75000"/>
                  </a:schemeClr>
                </a:solidFill>
                <a:prstDash val="solid"/>
              </a:ln>
            </a:endParaRPr>
          </a:p>
          <a:p>
            <a:endParaRPr lang="ro-RO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598331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CINE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SUNTEM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?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endParaRPr lang="en-US" b="1" dirty="0" smtClean="0">
              <a:ln w="10541" cmpd="sng">
                <a:solidFill>
                  <a:schemeClr val="accent3">
                    <a:lumMod val="75000"/>
                  </a:schemeClr>
                </a:solidFill>
                <a:prstDash val="solid"/>
              </a:ln>
            </a:endParaRPr>
          </a:p>
          <a:p>
            <a:pPr algn="ctr">
              <a:buNone/>
            </a:pPr>
            <a:endParaRPr lang="en-US" b="1" dirty="0" smtClean="0">
              <a:ln w="10541" cmpd="sng">
                <a:solidFill>
                  <a:schemeClr val="accent3">
                    <a:lumMod val="75000"/>
                  </a:schemeClr>
                </a:solidFill>
                <a:prstDash val="solid"/>
              </a:ln>
            </a:endParaRPr>
          </a:p>
          <a:p>
            <a:pPr algn="ctr">
              <a:buNone/>
            </a:pPr>
            <a:endParaRPr lang="en-US" b="1" dirty="0" smtClean="0">
              <a:ln w="10541" cmpd="sng">
                <a:solidFill>
                  <a:schemeClr val="accent3">
                    <a:lumMod val="75000"/>
                  </a:schemeClr>
                </a:solidFill>
                <a:prstDash val="solid"/>
              </a:ln>
            </a:endParaRPr>
          </a:p>
          <a:p>
            <a:pPr algn="ctr">
              <a:buNone/>
            </a:pPr>
            <a:endParaRPr lang="en-US" b="1" dirty="0" smtClean="0">
              <a:ln w="10541" cmpd="sng">
                <a:solidFill>
                  <a:schemeClr val="accent3">
                    <a:lumMod val="75000"/>
                  </a:schemeClr>
                </a:solidFill>
                <a:prstDash val="solid"/>
              </a:ln>
            </a:endParaRPr>
          </a:p>
          <a:p>
            <a:pPr algn="ctr">
              <a:buNone/>
            </a:pP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Asociatia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Administratorilor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de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Paduri</a:t>
            </a:r>
            <a:endParaRPr lang="en-US" b="1" dirty="0" smtClean="0">
              <a:ln w="10541" cmpd="sng">
                <a:solidFill>
                  <a:schemeClr val="accent3">
                    <a:lumMod val="75000"/>
                  </a:schemeClr>
                </a:solidFill>
                <a:prstDash val="solid"/>
              </a:ln>
            </a:endParaRPr>
          </a:p>
          <a:p>
            <a:pPr algn="ctr">
              <a:buNone/>
            </a:pPr>
            <a:r>
              <a:rPr lang="en-US" sz="2600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In Romania </a:t>
            </a:r>
            <a:r>
              <a:rPr lang="en-US" sz="2600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exista</a:t>
            </a:r>
            <a:r>
              <a:rPr lang="en-US" sz="2600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circa 146 de </a:t>
            </a:r>
            <a:r>
              <a:rPr lang="en-US" sz="2600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ocoale</a:t>
            </a:r>
            <a:r>
              <a:rPr lang="en-US" sz="2600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sz="2600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silvice</a:t>
            </a:r>
            <a:r>
              <a:rPr lang="en-US" sz="2600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private</a:t>
            </a:r>
          </a:p>
          <a:p>
            <a:endParaRPr lang="ro-RO" dirty="0"/>
          </a:p>
        </p:txBody>
      </p:sp>
      <p:pic>
        <p:nvPicPr>
          <p:cNvPr id="16386" name="Picture 2" descr="C:\Users\Levant\Desktop\ppp\sigla aa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1428736"/>
            <a:ext cx="2959371" cy="34369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CINE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SUNTEM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?</a:t>
            </a:r>
          </a:p>
          <a:p>
            <a:pPr algn="ctr">
              <a:buNone/>
            </a:pP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  <a:p>
            <a:pPr algn="ctr">
              <a:buNone/>
            </a:pP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  <a:p>
            <a:pPr algn="ctr">
              <a:buNone/>
            </a:pP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  <a:p>
            <a:pPr algn="ctr">
              <a:buNone/>
            </a:pP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  <a:p>
            <a:pPr algn="ctr">
              <a:buNone/>
            </a:pP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  <a:p>
            <a:pPr algn="ctr">
              <a:buNone/>
            </a:pP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  <a:p>
            <a:pPr algn="ctr">
              <a:buNone/>
            </a:pP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  <a:p>
            <a:pPr algn="ctr">
              <a:buNone/>
            </a:pP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Asociatia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Forestierilor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din Romania</a:t>
            </a:r>
          </a:p>
          <a:p>
            <a:pPr algn="ctr">
              <a:buNone/>
            </a:pPr>
            <a:r>
              <a:rPr lang="en-US" sz="2400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In </a:t>
            </a:r>
            <a:r>
              <a:rPr lang="en-US" sz="2400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romania</a:t>
            </a:r>
            <a:r>
              <a:rPr lang="en-US" sz="2400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sz="2400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exista</a:t>
            </a:r>
            <a:r>
              <a:rPr lang="en-US" sz="2400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circa 5000 de </a:t>
            </a:r>
            <a:r>
              <a:rPr lang="en-US" sz="2400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firme</a:t>
            </a:r>
            <a:r>
              <a:rPr lang="en-US" sz="2400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de </a:t>
            </a:r>
            <a:r>
              <a:rPr lang="en-US" sz="2400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exploatari</a:t>
            </a:r>
            <a:r>
              <a:rPr lang="en-US" sz="2400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sz="2400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forestiere</a:t>
            </a:r>
            <a:endParaRPr lang="ro-RO" sz="2400" b="1" dirty="0" smtClean="0">
              <a:ln w="10541" cmpd="sng">
                <a:solidFill>
                  <a:schemeClr val="accent3">
                    <a:lumMod val="75000"/>
                  </a:schemeClr>
                </a:solidFill>
                <a:prstDash val="solid"/>
              </a:ln>
            </a:endParaRPr>
          </a:p>
          <a:p>
            <a:endParaRPr lang="ro-RO" dirty="0"/>
          </a:p>
        </p:txBody>
      </p:sp>
      <p:pic>
        <p:nvPicPr>
          <p:cNvPr id="3277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1500174"/>
            <a:ext cx="3001278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CINE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SUNTEM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?</a:t>
            </a:r>
          </a:p>
          <a:p>
            <a:pPr algn="ctr">
              <a:buNone/>
            </a:pP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  <a:p>
            <a:pPr algn="ctr">
              <a:buNone/>
            </a:pP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  <a:p>
            <a:pPr algn="ctr">
              <a:buNone/>
            </a:pP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  <a:p>
            <a:pPr algn="ctr">
              <a:buNone/>
            </a:pP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  <a:p>
            <a:pPr algn="ctr">
              <a:buNone/>
            </a:pP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  <a:p>
            <a:pPr algn="ctr">
              <a:buNone/>
            </a:pP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  <a:p>
            <a:pPr algn="ctr">
              <a:buNone/>
            </a:pP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Asociatia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Profesionala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a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Prestatorilor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de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Servicii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in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Silvicultura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din Romania</a:t>
            </a:r>
          </a:p>
          <a:p>
            <a:pPr algn="ctr">
              <a:buNone/>
            </a:pPr>
            <a:r>
              <a:rPr lang="en-US" sz="2800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In Romania </a:t>
            </a:r>
            <a:r>
              <a:rPr lang="en-US" sz="2800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exista</a:t>
            </a:r>
            <a:r>
              <a:rPr lang="en-US" sz="2800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circa 450 de </a:t>
            </a:r>
            <a:r>
              <a:rPr lang="en-US" sz="2800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firme</a:t>
            </a:r>
            <a:endParaRPr lang="en-US" sz="2800" b="1" dirty="0" smtClean="0">
              <a:ln w="10541" cmpd="sng">
                <a:solidFill>
                  <a:schemeClr val="accent3">
                    <a:lumMod val="75000"/>
                  </a:schemeClr>
                </a:solidFill>
                <a:prstDash val="solid"/>
              </a:ln>
            </a:endParaRPr>
          </a:p>
        </p:txBody>
      </p:sp>
      <p:pic>
        <p:nvPicPr>
          <p:cNvPr id="6" name="Picture 0" descr="APPSS_LOG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1285860"/>
            <a:ext cx="3500462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142844" y="214290"/>
            <a:ext cx="8858312" cy="62865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o-RO" sz="1500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Către: Guvernul României</a:t>
            </a:r>
          </a:p>
          <a:p>
            <a:pPr>
              <a:buNone/>
            </a:pPr>
            <a:r>
              <a:rPr lang="ro-RO" sz="1500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În atenţia: Domnului </a:t>
            </a:r>
            <a:r>
              <a:rPr lang="ro-RO" sz="1500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Prim-Ministru</a:t>
            </a:r>
            <a:r>
              <a:rPr lang="ro-RO" sz="1500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: Victor Viorel Ponta</a:t>
            </a:r>
          </a:p>
          <a:p>
            <a:pPr>
              <a:buNone/>
            </a:pPr>
            <a:r>
              <a:rPr lang="ro-RO" sz="1500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Data: iulie, 2013</a:t>
            </a:r>
          </a:p>
          <a:p>
            <a:pPr>
              <a:buNone/>
            </a:pPr>
            <a:r>
              <a:rPr lang="ro-RO" sz="1500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Subiect: Solicitare de sprijinire a finanțării echitabile a sectorului forestier din România </a:t>
            </a:r>
          </a:p>
          <a:p>
            <a:pPr>
              <a:buNone/>
            </a:pPr>
            <a:r>
              <a:rPr lang="ro-RO" sz="1500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 </a:t>
            </a:r>
          </a:p>
          <a:p>
            <a:pPr algn="ctr">
              <a:buNone/>
            </a:pPr>
            <a:r>
              <a:rPr lang="ro-RO" sz="1500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STIMATE DOMNULE PRIM-MINISTRU</a:t>
            </a:r>
          </a:p>
          <a:p>
            <a:pPr>
              <a:buNone/>
            </a:pPr>
            <a:r>
              <a:rPr lang="ro-RO" sz="1500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  </a:t>
            </a:r>
          </a:p>
          <a:p>
            <a:pPr algn="ctr">
              <a:buNone/>
            </a:pPr>
            <a:r>
              <a:rPr lang="ro-RO" sz="1500" b="1" i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Federaţia Proprietarilor de Păduri şi Păşuni din România – </a:t>
            </a:r>
            <a:r>
              <a:rPr lang="ro-RO" sz="1500" b="1" i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Nostra</a:t>
            </a:r>
            <a:r>
              <a:rPr lang="ro-RO" sz="1500" b="1" i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Silva</a:t>
            </a:r>
            <a:endParaRPr lang="ro-RO" sz="1500" b="1" dirty="0" smtClean="0">
              <a:ln w="10541" cmpd="sng">
                <a:solidFill>
                  <a:schemeClr val="accent3">
                    <a:lumMod val="75000"/>
                  </a:schemeClr>
                </a:solidFill>
                <a:prstDash val="solid"/>
              </a:ln>
            </a:endParaRPr>
          </a:p>
          <a:p>
            <a:pPr algn="ctr">
              <a:buNone/>
            </a:pPr>
            <a:r>
              <a:rPr lang="ro-RO" sz="1500" b="1" i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Asociaţia Forestierilor din România</a:t>
            </a:r>
            <a:endParaRPr lang="ro-RO" sz="1500" b="1" dirty="0" smtClean="0">
              <a:ln w="10541" cmpd="sng">
                <a:solidFill>
                  <a:schemeClr val="accent3">
                    <a:lumMod val="75000"/>
                  </a:schemeClr>
                </a:solidFill>
                <a:prstDash val="solid"/>
              </a:ln>
            </a:endParaRPr>
          </a:p>
          <a:p>
            <a:pPr algn="ctr">
              <a:buNone/>
            </a:pPr>
            <a:r>
              <a:rPr lang="ro-RO" sz="1500" b="1" i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Asociaţia Administratorilor de Păduri</a:t>
            </a:r>
            <a:endParaRPr lang="ro-RO" sz="1500" b="1" dirty="0" smtClean="0">
              <a:ln w="10541" cmpd="sng">
                <a:solidFill>
                  <a:schemeClr val="accent3">
                    <a:lumMod val="75000"/>
                  </a:schemeClr>
                </a:solidFill>
                <a:prstDash val="solid"/>
              </a:ln>
            </a:endParaRPr>
          </a:p>
          <a:p>
            <a:pPr algn="ctr">
              <a:buNone/>
            </a:pPr>
            <a:r>
              <a:rPr lang="ro-RO" sz="1500" b="1" i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World Wild </a:t>
            </a:r>
            <a:r>
              <a:rPr lang="ro-RO" sz="1500" b="1" i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Found</a:t>
            </a:r>
            <a:r>
              <a:rPr lang="ro-RO" sz="1500" b="1" i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For </a:t>
            </a:r>
            <a:r>
              <a:rPr lang="ro-RO" sz="1500" b="1" i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Nature-</a:t>
            </a:r>
            <a:r>
              <a:rPr lang="ro-RO" sz="1500" b="1" i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ro-RO" sz="1500" b="1" i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WWF</a:t>
            </a:r>
            <a:endParaRPr lang="ro-RO" sz="1500" b="1" dirty="0" smtClean="0">
              <a:ln w="10541" cmpd="sng">
                <a:solidFill>
                  <a:schemeClr val="accent3">
                    <a:lumMod val="75000"/>
                  </a:schemeClr>
                </a:solidFill>
                <a:prstDash val="solid"/>
              </a:ln>
            </a:endParaRPr>
          </a:p>
          <a:p>
            <a:pPr algn="ctr">
              <a:buNone/>
            </a:pPr>
            <a:r>
              <a:rPr lang="ro-RO" sz="1500" b="1" i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Proforest</a:t>
            </a:r>
            <a:endParaRPr lang="ro-RO" sz="1500" b="1" dirty="0" smtClean="0">
              <a:ln w="10541" cmpd="sng">
                <a:solidFill>
                  <a:schemeClr val="accent3">
                    <a:lumMod val="75000"/>
                  </a:schemeClr>
                </a:solidFill>
                <a:prstDash val="solid"/>
              </a:ln>
            </a:endParaRPr>
          </a:p>
          <a:p>
            <a:pPr algn="ctr">
              <a:buNone/>
            </a:pPr>
            <a:r>
              <a:rPr lang="ro-RO" sz="1500" b="1" i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Asociaţia Prestatorilor de Servicii Silvice</a:t>
            </a:r>
            <a:endParaRPr lang="ro-RO" sz="1500" b="1" dirty="0" smtClean="0">
              <a:ln w="10541" cmpd="sng">
                <a:solidFill>
                  <a:schemeClr val="accent3">
                    <a:lumMod val="75000"/>
                  </a:schemeClr>
                </a:solidFill>
                <a:prstDash val="solid"/>
              </a:ln>
            </a:endParaRPr>
          </a:p>
          <a:p>
            <a:pPr algn="ctr">
              <a:buNone/>
            </a:pPr>
            <a:r>
              <a:rPr lang="ro-RO" sz="1500" b="1" i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Forestry</a:t>
            </a:r>
            <a:r>
              <a:rPr lang="ro-RO" sz="1500" b="1" i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&amp; </a:t>
            </a:r>
            <a:r>
              <a:rPr lang="ro-RO" sz="1500" b="1" i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Fordaq</a:t>
            </a:r>
            <a:endParaRPr lang="ro-RO" sz="1500" b="1" dirty="0" smtClean="0">
              <a:ln w="10541" cmpd="sng">
                <a:solidFill>
                  <a:schemeClr val="accent3">
                    <a:lumMod val="75000"/>
                  </a:schemeClr>
                </a:solidFill>
                <a:prstDash val="solid"/>
              </a:ln>
            </a:endParaRPr>
          </a:p>
          <a:p>
            <a:pPr>
              <a:buNone/>
            </a:pPr>
            <a:r>
              <a:rPr lang="ro-RO" sz="1500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 </a:t>
            </a:r>
          </a:p>
          <a:p>
            <a:pPr>
              <a:buNone/>
            </a:pPr>
            <a:r>
              <a:rPr lang="ro-RO" sz="1500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 </a:t>
            </a:r>
          </a:p>
          <a:p>
            <a:pPr>
              <a:buNone/>
            </a:pPr>
            <a:r>
              <a:rPr lang="en-US" sz="1500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	C</a:t>
            </a:r>
            <a:r>
              <a:rPr lang="ro-RO" sz="1500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u respect vă solicită </a:t>
            </a:r>
            <a:r>
              <a:rPr lang="ro-RO" sz="1500" b="1" u="sng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sprijinul dumneavoastră personal şi al Guvernului României pentru stabilirea unui procent echitabil al fondurilor ce urmează a fi alocate prin Programul Național de Dezvoltare Rurală (</a:t>
            </a:r>
            <a:r>
              <a:rPr lang="ro-RO" sz="1500" b="1" u="sng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PNDR</a:t>
            </a:r>
            <a:r>
              <a:rPr lang="ro-RO" sz="1500" b="1" u="sng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) 2014-2020</a:t>
            </a:r>
            <a:r>
              <a:rPr lang="ro-RO" sz="1500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.</a:t>
            </a:r>
          </a:p>
          <a:p>
            <a:pPr>
              <a:buNone/>
            </a:pPr>
            <a:r>
              <a:rPr lang="ro-RO" sz="1500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 </a:t>
            </a:r>
          </a:p>
          <a:p>
            <a:pPr>
              <a:buNone/>
            </a:pPr>
            <a:r>
              <a:rPr lang="en-US" sz="1500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	</a:t>
            </a:r>
            <a:r>
              <a:rPr lang="ro-RO" sz="1500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Dorim să vă implicaţi în evitarea subfinanţării sectorului forestier, sector de importanță vitală pentru economia rurală și, în special, a zonei montane, a cărui componentă principală – </a:t>
            </a:r>
            <a:r>
              <a:rPr lang="ro-RO" sz="1500" b="1" u="sng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pădurile</a:t>
            </a:r>
            <a:r>
              <a:rPr lang="ro-RO" sz="1500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- realizează importante funcţii de protecţie împotriva inundaţiilor şi eroziunii, asigură calitatea aerului, solului şi apei, conservarea biodiversităţii</a:t>
            </a:r>
            <a:r>
              <a:rPr lang="en-US" sz="1500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ro-RO" sz="1500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etc</a:t>
            </a:r>
            <a:r>
              <a:rPr lang="en-US" sz="1500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.</a:t>
            </a:r>
            <a:endParaRPr lang="ro-RO" sz="1500" b="1" dirty="0" smtClean="0">
              <a:ln w="10541" cmpd="sng">
                <a:solidFill>
                  <a:schemeClr val="accent3">
                    <a:lumMod val="75000"/>
                  </a:schemeClr>
                </a:solidFill>
                <a:prstDash val="solid"/>
              </a:ln>
            </a:endParaRPr>
          </a:p>
          <a:p>
            <a:pPr>
              <a:buNone/>
            </a:pPr>
            <a:endParaRPr lang="ro-RO" sz="1200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SCRISOARE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DESCHISA</a:t>
            </a:r>
            <a:r>
              <a:rPr lang="en-US" b="1" dirty="0" smtClean="0"/>
              <a:t> </a:t>
            </a:r>
            <a:r>
              <a:rPr lang="ro-RO" dirty="0" smtClean="0"/>
              <a:t/>
            </a:r>
            <a:br>
              <a:rPr lang="ro-RO" dirty="0" smtClean="0"/>
            </a:br>
            <a:endParaRPr lang="ro-RO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47500" lnSpcReduction="20000"/>
          </a:bodyPr>
          <a:lstStyle/>
          <a:p>
            <a:pPr lvl="8">
              <a:buNone/>
            </a:pP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					19.10.2013</a:t>
            </a:r>
            <a:endParaRPr lang="ro-RO" b="1" dirty="0" smtClean="0">
              <a:ln w="10541" cmpd="sng">
                <a:solidFill>
                  <a:schemeClr val="accent3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en-US" b="1" i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C</a:t>
            </a:r>
            <a:r>
              <a:rPr lang="ro-RO" b="1" i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ătre</a:t>
            </a:r>
            <a:r>
              <a:rPr lang="ro-RO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</a:p>
          <a:p>
            <a:r>
              <a:rPr lang="ro-RO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PARLAMENTUL EUROPEAN</a:t>
            </a:r>
          </a:p>
          <a:p>
            <a:r>
              <a:rPr lang="ro-RO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CONSILIUL UNIUNII EUROPENE</a:t>
            </a:r>
          </a:p>
          <a:p>
            <a:r>
              <a:rPr lang="ro-RO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PREȘEDINȚIA ROMÂNIEI</a:t>
            </a:r>
          </a:p>
          <a:p>
            <a:r>
              <a:rPr lang="ro-RO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GUVERNUL ROMÂNIEI</a:t>
            </a:r>
          </a:p>
          <a:p>
            <a:pPr lvl="1"/>
            <a:r>
              <a:rPr lang="ro-RO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PRIM-MINISTRU</a:t>
            </a:r>
          </a:p>
          <a:p>
            <a:pPr lvl="1"/>
            <a:r>
              <a:rPr lang="ro-RO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MINISTERUL AGRICULTURII ȘI DEZVOLTĂRII RURALE</a:t>
            </a:r>
          </a:p>
          <a:p>
            <a:pPr lvl="1"/>
            <a:r>
              <a:rPr lang="ro-RO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MINISTERUL MEDIULUI ȘI SCHIMBĂRILOR CLIMATICE</a:t>
            </a:r>
          </a:p>
          <a:p>
            <a:pPr lvl="1"/>
            <a:r>
              <a:rPr lang="ro-RO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MINISTERUL PENTRU ÎNTREPRINDERI MICI ȘI MIJLOCII, COMERȚ, TURISM ȘI PROFESII LIBERALE</a:t>
            </a:r>
            <a:r>
              <a:rPr lang="ro-RO" b="1" i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b="1" i="1" dirty="0" smtClean="0">
              <a:ln w="10541" cmpd="sng">
                <a:solidFill>
                  <a:schemeClr val="accent3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o-RO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PREȘEDINTELE SENATULUI</a:t>
            </a:r>
            <a:endParaRPr lang="ro-RO" sz="2400" b="1" dirty="0" smtClean="0">
              <a:ln w="10541" cmpd="sng">
                <a:solidFill>
                  <a:schemeClr val="accent3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o-RO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PREȘEDINTELE CAMEREI DEPUTAȚILOR</a:t>
            </a:r>
            <a:endParaRPr lang="ro-RO" sz="2400" b="1" dirty="0" smtClean="0">
              <a:ln w="10541" cmpd="sng">
                <a:solidFill>
                  <a:schemeClr val="accent3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/>
            <a:endParaRPr lang="ro-RO" b="1" dirty="0" smtClean="0">
              <a:ln w="10541" cmpd="sng">
                <a:solidFill>
                  <a:schemeClr val="accent3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ro-RO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</a:p>
          <a:p>
            <a:pPr>
              <a:buNone/>
            </a:pP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ro-RO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		</a:t>
            </a:r>
            <a:r>
              <a:rPr lang="ro-RO" sz="3400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SĂ RESPECTĂM PĂDURILE ȘI INDUSTRIA LEMNULUI!</a:t>
            </a:r>
            <a:endParaRPr lang="en-US" sz="3400" b="1" dirty="0" smtClean="0">
              <a:ln w="10541" cmpd="sng">
                <a:solidFill>
                  <a:schemeClr val="accent3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o-RO" b="1" dirty="0" smtClean="0">
              <a:ln w="10541" cmpd="sng">
                <a:solidFill>
                  <a:schemeClr val="accent3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buNone/>
            </a:pP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ro-RO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Ministerul Agriculturii și Dezvoltării Rurale (</a:t>
            </a:r>
            <a:r>
              <a:rPr lang="ro-RO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M.A.D.R</a:t>
            </a:r>
            <a:r>
              <a:rPr lang="ro-RO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.), în calitate de autoritate de management a Programului Național de Dezvoltare Rurală (</a:t>
            </a:r>
            <a:r>
              <a:rPr lang="ro-RO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P.N.D.R</a:t>
            </a:r>
            <a:r>
              <a:rPr lang="ro-RO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.), intenționează în mod nejustificat ca, în cadrul exercițiului financiar 2014-2020, să aloce fonduri europene insuficiente pentru sectorul forestier, cu grave consecințe economice, sociale și de mediu. </a:t>
            </a:r>
          </a:p>
          <a:p>
            <a:pPr>
              <a:buNone/>
            </a:pPr>
            <a:endParaRPr lang="ro-RO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4525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PROPUNEREA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M.A.D.R.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PENTRU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SECTORUL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FORESTIER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SI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INDUSTRIA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LEMNULUI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, IN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CADRUL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P.N.D.R.</a:t>
            </a:r>
            <a:r>
              <a:rPr lang="en-US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2014 – 2020</a:t>
            </a:r>
          </a:p>
          <a:p>
            <a:pPr algn="ctr"/>
            <a:endParaRPr lang="en-US" b="1" dirty="0" smtClean="0">
              <a:ln w="10541" cmpd="sng">
                <a:solidFill>
                  <a:schemeClr val="accent3">
                    <a:lumMod val="75000"/>
                  </a:schemeClr>
                </a:solidFill>
                <a:prstDash val="solid"/>
              </a:ln>
            </a:endParaRPr>
          </a:p>
          <a:p>
            <a:pPr algn="ctr">
              <a:buNone/>
            </a:pPr>
            <a:r>
              <a:rPr lang="en-US" sz="8000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220 </a:t>
            </a:r>
            <a:r>
              <a:rPr lang="en-US" sz="8000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MILIOANE</a:t>
            </a:r>
            <a:r>
              <a:rPr lang="en-US" sz="8000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EURO</a:t>
            </a:r>
            <a:endParaRPr lang="ro-RO" sz="8000" b="1" dirty="0">
              <a:ln w="10541" cmpd="sng">
                <a:solidFill>
                  <a:schemeClr val="accent3">
                    <a:lumMod val="75000"/>
                  </a:schemeClr>
                </a:solidFill>
                <a:prstDash val="solid"/>
              </a:ln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452596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dirty="0" smtClean="0"/>
              <a:t> </a:t>
            </a:r>
            <a:endParaRPr lang="ro-RO" b="1" dirty="0" smtClean="0">
              <a:ln w="19050">
                <a:solidFill>
                  <a:schemeClr val="accent3">
                    <a:lumMod val="75000"/>
                  </a:schemeClr>
                </a:solidFill>
                <a:prstDash val="solid"/>
              </a:ln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11200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Guvernul</a:t>
            </a:r>
            <a:r>
              <a:rPr lang="en-US" sz="11200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sz="11200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României</a:t>
            </a:r>
            <a:endParaRPr lang="ro-RO" sz="11200" b="1" dirty="0" smtClean="0">
              <a:ln w="10541" cmpd="sng">
                <a:solidFill>
                  <a:schemeClr val="accent3">
                    <a:lumMod val="75000"/>
                  </a:schemeClr>
                </a:solidFill>
                <a:prstDash val="solid"/>
              </a:ln>
            </a:endParaRPr>
          </a:p>
          <a:p>
            <a:pPr algn="ctr">
              <a:buNone/>
            </a:pPr>
            <a:r>
              <a:rPr lang="en-US" sz="11200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Ministerul</a:t>
            </a:r>
            <a:r>
              <a:rPr lang="en-US" sz="11200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sz="11200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Mediului</a:t>
            </a:r>
            <a:r>
              <a:rPr lang="en-US" sz="11200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sz="11200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și</a:t>
            </a:r>
            <a:r>
              <a:rPr lang="en-US" sz="11200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sz="11200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Schimbarilor</a:t>
            </a:r>
            <a:r>
              <a:rPr lang="en-US" sz="11200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sz="11200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Climatice</a:t>
            </a:r>
            <a:endParaRPr lang="ro-RO" sz="11200" b="1" dirty="0" smtClean="0">
              <a:ln w="10541" cmpd="sng">
                <a:solidFill>
                  <a:schemeClr val="accent3">
                    <a:lumMod val="75000"/>
                  </a:schemeClr>
                </a:solidFill>
                <a:prstDash val="solid"/>
              </a:ln>
            </a:endParaRPr>
          </a:p>
          <a:p>
            <a:pPr algn="ctr">
              <a:buNone/>
            </a:pPr>
            <a:r>
              <a:rPr lang="en-US" sz="11200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Departamentul</a:t>
            </a:r>
            <a:r>
              <a:rPr lang="en-US" sz="11200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sz="11200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pentru</a:t>
            </a:r>
            <a:r>
              <a:rPr lang="en-US" sz="11200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Ape, </a:t>
            </a:r>
            <a:r>
              <a:rPr lang="en-US" sz="11200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Paduri</a:t>
            </a:r>
            <a:r>
              <a:rPr lang="en-US" sz="11200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sz="11200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și</a:t>
            </a:r>
            <a:r>
              <a:rPr lang="en-US" sz="11200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sz="11200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Piscicultura</a:t>
            </a:r>
            <a:r>
              <a:rPr lang="en-US" sz="11200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 </a:t>
            </a:r>
            <a:endParaRPr lang="ro-RO" sz="11200" b="1" dirty="0" smtClean="0">
              <a:ln w="10541" cmpd="sng">
                <a:solidFill>
                  <a:schemeClr val="accent3">
                    <a:lumMod val="75000"/>
                  </a:schemeClr>
                </a:solidFill>
                <a:prstDash val="solid"/>
              </a:ln>
            </a:endParaRPr>
          </a:p>
          <a:p>
            <a:pPr algn="ctr">
              <a:buNone/>
            </a:pPr>
            <a:endParaRPr lang="en-US" sz="11200" b="1" dirty="0" smtClean="0">
              <a:ln w="10541" cmpd="sng">
                <a:solidFill>
                  <a:schemeClr val="accent3">
                    <a:lumMod val="75000"/>
                  </a:schemeClr>
                </a:solidFill>
                <a:prstDash val="solid"/>
              </a:ln>
            </a:endParaRPr>
          </a:p>
          <a:p>
            <a:pPr algn="ctr">
              <a:buNone/>
            </a:pPr>
            <a:r>
              <a:rPr lang="en-US" sz="11200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 </a:t>
            </a:r>
            <a:endParaRPr lang="ro-RO" sz="11200" b="1" dirty="0" smtClean="0">
              <a:ln w="10541" cmpd="sng">
                <a:solidFill>
                  <a:schemeClr val="accent3">
                    <a:lumMod val="75000"/>
                  </a:schemeClr>
                </a:solidFill>
                <a:prstDash val="solid"/>
              </a:ln>
            </a:endParaRPr>
          </a:p>
          <a:p>
            <a:pPr algn="ctr">
              <a:buNone/>
            </a:pPr>
            <a:r>
              <a:rPr lang="en-US" sz="11200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STRATEGIA</a:t>
            </a:r>
            <a:r>
              <a:rPr lang="en-US" sz="11200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sz="11200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FORESTIERA</a:t>
            </a:r>
            <a:r>
              <a:rPr lang="en-US" sz="11200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 </a:t>
            </a:r>
            <a:r>
              <a:rPr lang="en-US" sz="11200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NAȚIONALA</a:t>
            </a:r>
            <a:endParaRPr lang="ro-RO" sz="11200" b="1" dirty="0" smtClean="0">
              <a:ln w="10541" cmpd="sng">
                <a:solidFill>
                  <a:schemeClr val="accent3">
                    <a:lumMod val="75000"/>
                  </a:schemeClr>
                </a:solidFill>
                <a:prstDash val="solid"/>
              </a:ln>
            </a:endParaRPr>
          </a:p>
          <a:p>
            <a:pPr algn="ctr">
              <a:buNone/>
            </a:pPr>
            <a:r>
              <a:rPr lang="en-US" sz="11200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 </a:t>
            </a:r>
            <a:endParaRPr lang="ro-RO" sz="11200" b="1" dirty="0" smtClean="0">
              <a:ln w="10541" cmpd="sng">
                <a:solidFill>
                  <a:schemeClr val="accent3">
                    <a:lumMod val="75000"/>
                  </a:schemeClr>
                </a:solidFill>
                <a:prstDash val="solid"/>
              </a:ln>
            </a:endParaRPr>
          </a:p>
          <a:p>
            <a:pPr algn="ctr">
              <a:buNone/>
            </a:pPr>
            <a:r>
              <a:rPr lang="en-US" sz="11200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 </a:t>
            </a:r>
            <a:endParaRPr lang="ro-RO" sz="11200" b="1" dirty="0" smtClean="0">
              <a:ln w="10541" cmpd="sng">
                <a:solidFill>
                  <a:schemeClr val="accent3">
                    <a:lumMod val="75000"/>
                  </a:schemeClr>
                </a:solidFill>
                <a:prstDash val="solid"/>
              </a:ln>
            </a:endParaRPr>
          </a:p>
          <a:p>
            <a:pPr algn="ctr">
              <a:buNone/>
            </a:pPr>
            <a:r>
              <a:rPr lang="en-US" sz="11200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2014-2023</a:t>
            </a:r>
            <a:endParaRPr lang="ro-RO" sz="11200" b="1" dirty="0" smtClean="0">
              <a:ln w="10541" cmpd="sng">
                <a:solidFill>
                  <a:schemeClr val="accent3">
                    <a:lumMod val="75000"/>
                  </a:schemeClr>
                </a:solidFill>
                <a:prstDash val="solid"/>
              </a:ln>
            </a:endParaRPr>
          </a:p>
          <a:p>
            <a:pPr algn="ctr">
              <a:buNone/>
            </a:pPr>
            <a:r>
              <a:rPr lang="en-US" sz="11200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 </a:t>
            </a:r>
            <a:endParaRPr lang="ro-RO" sz="11200" b="1" dirty="0" smtClean="0">
              <a:ln w="10541" cmpd="sng">
                <a:solidFill>
                  <a:schemeClr val="accent3">
                    <a:lumMod val="75000"/>
                  </a:schemeClr>
                </a:solidFill>
                <a:prstDash val="solid"/>
              </a:ln>
            </a:endParaRPr>
          </a:p>
          <a:p>
            <a:pPr algn="ctr">
              <a:buNone/>
            </a:pPr>
            <a:r>
              <a:rPr lang="en-US" sz="11200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 </a:t>
            </a:r>
            <a:endParaRPr lang="ro-RO" sz="11200" b="1" dirty="0" smtClean="0">
              <a:ln w="10541" cmpd="sng">
                <a:solidFill>
                  <a:schemeClr val="accent3">
                    <a:lumMod val="75000"/>
                  </a:schemeClr>
                </a:solidFill>
                <a:prstDash val="solid"/>
              </a:ln>
            </a:endParaRPr>
          </a:p>
          <a:p>
            <a:pPr algn="ctr">
              <a:buNone/>
            </a:pPr>
            <a:r>
              <a:rPr lang="en-US" sz="11200" b="1" dirty="0" err="1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București</a:t>
            </a:r>
            <a:r>
              <a:rPr lang="en-US" sz="11200" b="1" dirty="0" smtClean="0">
                <a:ln w="10541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</a:rPr>
              <a:t>, 2013</a:t>
            </a:r>
            <a:endParaRPr lang="ro-RO" sz="11200" b="1" dirty="0" smtClean="0">
              <a:ln w="10541" cmpd="sng">
                <a:solidFill>
                  <a:schemeClr val="accent3">
                    <a:lumMod val="75000"/>
                  </a:schemeClr>
                </a:solidFill>
                <a:prstDash val="solid"/>
              </a:ln>
            </a:endParaRPr>
          </a:p>
          <a:p>
            <a:endParaRPr lang="ro-RO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385</TotalTime>
  <Words>835</Words>
  <Application>Microsoft Office PowerPoint</Application>
  <PresentationFormat>On-screen Show (4:3)</PresentationFormat>
  <Paragraphs>245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Temă Office</vt:lpstr>
      <vt:lpstr>SA RESPECTAM PADURILE SI INDUSTRIA LEMNULUI</vt:lpstr>
      <vt:lpstr>CINE SUNTEM ?</vt:lpstr>
      <vt:lpstr>Slide 3</vt:lpstr>
      <vt:lpstr>Slide 4</vt:lpstr>
      <vt:lpstr>Slide 5</vt:lpstr>
      <vt:lpstr>Slide 6</vt:lpstr>
      <vt:lpstr>  SCRISOARE DESCHISA  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K;lujklhhkhikhuihiuhui</dc:title>
  <dc:creator>Levant</dc:creator>
  <cp:lastModifiedBy>Levant</cp:lastModifiedBy>
  <cp:revision>51</cp:revision>
  <dcterms:created xsi:type="dcterms:W3CDTF">2013-12-02T16:19:19Z</dcterms:created>
  <dcterms:modified xsi:type="dcterms:W3CDTF">2013-12-03T01:02:01Z</dcterms:modified>
</cp:coreProperties>
</file>